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11.05.2024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11.05.2024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11.05.2024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11.05.2024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11.05.2024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11.05.2024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11.05.2024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11.05.2024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11.05.2024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11.05.2024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11.05.2024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11.05.2024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dirty="0">
                <a:solidFill>
                  <a:srgbClr val="000000"/>
                </a:solidFill>
                <a:latin typeface="Arial" charset="0"/>
              </a:rPr>
              <a:t>APELE</a:t>
            </a:r>
            <a:endParaRPr lang="it-IT" sz="1400" b="1" dirty="0">
              <a:solidFill>
                <a:srgbClr val="000000"/>
              </a:solidFill>
              <a:latin typeface="Arial" charset="0"/>
            </a:endParaRPr>
          </a:p>
        </p:txBody>
      </p:sp>
      <p:sp>
        <p:nvSpPr>
          <p:cNvPr id="2051" name="Subtitle 2"/>
          <p:cNvSpPr>
            <a:spLocks noGrp="1"/>
          </p:cNvSpPr>
          <p:nvPr>
            <p:ph type="subTitle" idx="1"/>
          </p:nvPr>
        </p:nvSpPr>
        <p:spPr>
          <a:xfrm>
            <a:off x="928662" y="3886200"/>
            <a:ext cx="7027714"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vi-VN" sz="1000" i="1" dirty="0">
                <a:solidFill>
                  <a:schemeClr val="tx1"/>
                </a:solidFill>
                <a:latin typeface="Arial" panose="020B0604020202020204" pitchFamily="34" charset="0"/>
                <a:cs typeface="Arial" panose="020B0604020202020204" pitchFamily="34" charset="0"/>
              </a:rPr>
              <a:t>Manualul de Geografie, clasa a VIII-a</a:t>
            </a:r>
            <a:r>
              <a:rPr lang="vi-VN" sz="1000" dirty="0">
                <a:solidFill>
                  <a:schemeClr val="tx1"/>
                </a:solidFill>
                <a:latin typeface="Arial" panose="020B0604020202020204" pitchFamily="34" charset="0"/>
                <a:cs typeface="Arial" panose="020B0604020202020204" pitchFamily="34" charset="0"/>
              </a:rPr>
              <a:t>, Ioan Mărculeț, Manuela Popescu, Marius Lungu, Cătălina Mărculeț)</a:t>
            </a:r>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1"/>
            <a:ext cx="4391025" cy="3745086"/>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hidrografică a României are dispunere radiară, datorită poziției centrale a Munților Carpați. Lungimea totală a râurilor este de circa 115 000 km, cele mai lungi râuri fiind: Mureș, Prut, Olt ș.a.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 funcție de direcția de curgere și de dispunerea lor în raport cu prin cipalii colectori, râurile se grupează în şase grupe hidrografice.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Grupa de nord-vest are ca principal colector râul Tisa, care formează granița cu Ucraina pe aproximativ 60 km. Cuprinde râurile Vişeu și Iza, care se varsă în Tisa pe teritoriul României.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Grupa de vest cuprinde râuri care se varsă în Tisa pe teritoriul Ungariei, mai importante fiind: Someşul – se formează prin unirea Someșului Mare cu Someșul Mic, Barcăul, Crişul Repede, Crişul Negru, Crişul Alb, Mureşul (cel mai lung) și Bega.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Grupa de sud-vest este formată de râurile din Banat (Timiş, Caraş, Nera și Cerna), colectate de Dunăre.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endParaRPr lang="en-GB" sz="1000" dirty="0"/>
          </a:p>
        </p:txBody>
      </p:sp>
      <p:pic>
        <p:nvPicPr>
          <p:cNvPr id="6" name="Picture 5">
            <a:extLst>
              <a:ext uri="{FF2B5EF4-FFF2-40B4-BE49-F238E27FC236}">
                <a16:creationId xmlns:a16="http://schemas.microsoft.com/office/drawing/2014/main" id="{0F54B3C6-72D0-47ED-B595-5971BFE72084}"/>
              </a:ext>
            </a:extLst>
          </p:cNvPr>
          <p:cNvPicPr>
            <a:picLocks/>
          </p:cNvPicPr>
          <p:nvPr/>
        </p:nvPicPr>
        <p:blipFill rotWithShape="1">
          <a:blip r:embed="rId2"/>
          <a:srcRect l="12702" r="17206"/>
          <a:stretch/>
        </p:blipFill>
        <p:spPr bwMode="auto">
          <a:xfrm>
            <a:off x="5067028" y="908050"/>
            <a:ext cx="3599815" cy="3599815"/>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980728"/>
            <a:ext cx="8229600" cy="5268912"/>
          </a:xfrm>
        </p:spPr>
        <p:txBody>
          <a:bodyPr/>
          <a:lstStyle/>
          <a:p>
            <a:pPr marL="34290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Lacurile de munte: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 de baraj natural – Lacul Roşu, pe râul Bicaz;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 de crater vulcanic – Lacul Sfânta Ana, din Carpații Orientali;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 glaciare, formate în munții înalți: Lacul Bucura, din Munții Retezat (10 ha, cel mai întins lac glaciar din țară), Zănoaga, tot din Munții Retezat, cel mai adânc dintre lacurile glaciare (29 m), Lacul Bâlea, din Munții Făgărașului, Lacul Lala, din Munții Rodnei;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Lacurile de câmpie: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 de crov, în Câmpia Română (Lacul Ianca) și Câmpia Banatului;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limanuri fluviatile, formate prin bararea unor râuri mai mici la con fluența cu râuri mai mari, în lunca Ialomiței (Lacul Snagov), Buzăului ș.a.;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effectLst/>
                <a:latin typeface="Arial" panose="020B0604020202020204" pitchFamily="34" charset="0"/>
                <a:ea typeface="Calibri" panose="020F0502020204030204" pitchFamily="34" charset="0"/>
                <a:cs typeface="Times New Roman" panose="02020603050405020304" pitchFamily="18" charset="0"/>
              </a:rPr>
              <a:t>iazuri şi heleşteie;  [...]</a:t>
            </a:r>
            <a:endParaRPr lang="ro-RO"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Lacurile din Delta Dunării și de pe litoralul Mării Negre: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15000"/>
              </a:lnSpc>
              <a:spcBef>
                <a:spcPts val="300"/>
              </a:spcBef>
              <a:buFont typeface="+mj-lt"/>
              <a:buAutoNum type="alphaLcParenR"/>
            </a:pPr>
            <a:r>
              <a:rPr lang="ro-RO" sz="1200" dirty="0">
                <a:latin typeface="Arial" panose="020B0604020202020204" pitchFamily="34" charset="0"/>
                <a:cs typeface="Times New Roman" panose="02020603050405020304" pitchFamily="18" charset="0"/>
              </a:rPr>
              <a:t>lagune, formate prin închiderea unui golf cu un cordon de nisip (perisip) – Complexul lagunar Razim-Sinoie și Laguna Siutghiol (Mamaia); </a:t>
            </a:r>
          </a:p>
          <a:p>
            <a:pPr lvl="1" indent="-342900" algn="just">
              <a:lnSpc>
                <a:spcPct val="115000"/>
              </a:lnSpc>
              <a:spcBef>
                <a:spcPts val="300"/>
              </a:spcBef>
              <a:buFont typeface="+mj-lt"/>
              <a:buAutoNum type="alphaLcParenR"/>
            </a:pPr>
            <a:r>
              <a:rPr lang="ro-RO" sz="1200" dirty="0">
                <a:latin typeface="Arial" panose="020B0604020202020204" pitchFamily="34" charset="0"/>
                <a:cs typeface="Times New Roman" panose="02020603050405020304" pitchFamily="18" charset="0"/>
              </a:rPr>
              <a:t>limanuri fluviomaritime, formate prin bararea gurii de vărsare a unui râu în mare: Taşaul, Techirghiol, Mangalia ș.a.); </a:t>
            </a:r>
          </a:p>
          <a:p>
            <a:pPr lvl="1" indent="-342900" algn="just">
              <a:lnSpc>
                <a:spcPct val="115000"/>
              </a:lnSpc>
              <a:spcBef>
                <a:spcPts val="300"/>
              </a:spcBef>
              <a:buFont typeface="+mj-lt"/>
              <a:buAutoNum type="alphaLcParenR"/>
            </a:pPr>
            <a:r>
              <a:rPr lang="ro-RO" sz="1200" dirty="0">
                <a:latin typeface="Arial" panose="020B0604020202020204" pitchFamily="34" charset="0"/>
                <a:cs typeface="Times New Roman" panose="02020603050405020304" pitchFamily="18" charset="0"/>
              </a:rPr>
              <a:t>lacuri din deltă (Gorgova, Merhei, Fortuna ș.a.).</a:t>
            </a:r>
          </a:p>
          <a:p>
            <a:pPr marL="0" lvl="1" indent="538163" algn="just" eaLnBrk="1" hangingPunct="1">
              <a:spcBef>
                <a:spcPct val="0"/>
              </a:spcBef>
              <a:buFont typeface="+mj-lt"/>
              <a:buAutoNum type="alphaLcParenR"/>
            </a:pP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a:t>4 </a:t>
            </a:r>
            <a:endParaRPr lang="ro-RO" sz="1000" dirty="0"/>
          </a:p>
          <a:p>
            <a:r>
              <a:rPr lang="ro-RO" sz="1000" dirty="0"/>
              <a:t>Proba de evaluare a competențelor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462</Words>
  <Application>Microsoft Office PowerPoint</Application>
  <PresentationFormat>Expunere pe ecran (4:3)</PresentationFormat>
  <Paragraphs>25</Paragraphs>
  <Slides>3</Slides>
  <Notes>0</Notes>
  <HiddenSlides>0</HiddenSlides>
  <MMClips>0</MMClips>
  <ScaleCrop>false</ScaleCrop>
  <HeadingPairs>
    <vt:vector size="6" baseType="variant">
      <vt:variant>
        <vt:lpstr>Fonturi utilizate</vt:lpstr>
      </vt:variant>
      <vt:variant>
        <vt:i4>3</vt:i4>
      </vt:variant>
      <vt:variant>
        <vt:lpstr>Temă</vt:lpstr>
      </vt:variant>
      <vt:variant>
        <vt:i4>1</vt:i4>
      </vt:variant>
      <vt:variant>
        <vt:lpstr>Titluri diapozitive</vt:lpstr>
      </vt:variant>
      <vt:variant>
        <vt:i4>3</vt:i4>
      </vt:variant>
    </vt:vector>
  </HeadingPairs>
  <TitlesOfParts>
    <vt:vector size="7" baseType="lpstr">
      <vt:lpstr>Arial</vt:lpstr>
      <vt:lpstr>Calibri</vt:lpstr>
      <vt:lpstr>Times New Roman</vt:lpstr>
      <vt:lpstr>Office Theme</vt:lpstr>
      <vt:lpstr>APELE</vt:lpstr>
      <vt:lpstr>Prezentare PowerPoint</vt:lpstr>
      <vt:lpstr>Prezentare PowerPoint</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Livia</cp:lastModifiedBy>
  <cp:revision>76</cp:revision>
  <dcterms:created xsi:type="dcterms:W3CDTF">2010-01-11T15:51:42Z</dcterms:created>
  <dcterms:modified xsi:type="dcterms:W3CDTF">2024-05-11T19:23:59Z</dcterms:modified>
</cp:coreProperties>
</file>