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6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>
            <a:extLst>
              <a:ext uri="{FF2B5EF4-FFF2-40B4-BE49-F238E27FC236}">
                <a16:creationId xmlns:a16="http://schemas.microsoft.com/office/drawing/2014/main" id="{F84804F1-E28F-4F66-B2F0-AD4EBB4052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CB2AB0C5-1F9E-42B6-8DA5-27588233850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2D9A3-ECB0-4605-8F7A-2A790D869960}" type="datetimeFigureOut">
              <a:rPr lang="ro-RO" smtClean="0"/>
              <a:t>08.08.2024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2098143B-0A28-47C2-AA1F-351FE46CCA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o-RO"/>
              <a:t>Bac2024</a:t>
            </a:r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1D9DBBBE-DE8E-4C34-8500-0476AA2CF0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4E0FD-A293-4226-A454-49D0FB0EE33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4406712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21E65-6C09-41EA-9B59-524E03BDCEEB}" type="datetimeFigureOut">
              <a:rPr lang="ro-RO" smtClean="0"/>
              <a:t>08.08.2024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o-RO"/>
              <a:t>Bac2024</a:t>
            </a:r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27417-7077-4BF5-BFC2-3D65821DC14B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7887294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827417-7077-4BF5-BFC2-3D65821DC14B}" type="slidenum">
              <a:rPr lang="ro-RO" smtClean="0"/>
              <a:t>1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3FB4F93E-DE03-49E2-83C5-EB64E6BDB6A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ro-RO"/>
              <a:t>Bac2024</a:t>
            </a:r>
          </a:p>
        </p:txBody>
      </p:sp>
    </p:spTree>
    <p:extLst>
      <p:ext uri="{BB962C8B-B14F-4D97-AF65-F5344CB8AC3E}">
        <p14:creationId xmlns:p14="http://schemas.microsoft.com/office/powerpoint/2010/main" val="2185908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9890-6DC3-48B0-9070-1022838139B6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541B-A1C1-46EA-BFEE-211E30D7BAFF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0853B-1C7B-49C0-9BFB-3725C8EF0D98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2AB4-F2BB-44EC-B82B-3EBD04187F7A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0455-5CE6-4AC1-88BD-8333149EF9AC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6456-6817-4AFF-85EC-9500A7C75AAA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9FA4-F5D0-44B2-9D23-7D223ADF5661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3203-BBB3-416E-815A-3531CB181416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5F22-41FD-4D1E-A802-B5E5FF767D0C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B5E3-DCD7-4EB5-AD86-4CAE03D0B58B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0C8-EE00-46B0-AD85-C84548F328AA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40227-7717-4B19-A6DD-41A415EC38AA}" type="datetimeFigureOut">
              <a:rPr lang="ro-RO"/>
              <a:pPr>
                <a:defRPr/>
              </a:pPr>
              <a:t>08.08.2024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543278" y="2196604"/>
            <a:ext cx="7772400" cy="1470025"/>
          </a:xfrm>
        </p:spPr>
        <p:txBody>
          <a:bodyPr/>
          <a:lstStyle/>
          <a:p>
            <a:pPr eaLnBrk="1" hangingPunct="1"/>
            <a:r>
              <a:rPr lang="ro-RO" sz="1400" b="1" dirty="0">
                <a:solidFill>
                  <a:srgbClr val="000000"/>
                </a:solidFill>
                <a:latin typeface="Arial" charset="0"/>
              </a:rPr>
              <a:t>STATELE UNIUNII EUROPENE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sz="14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928662" y="3886200"/>
            <a:ext cx="6843738" cy="685800"/>
          </a:xfrm>
        </p:spPr>
        <p:txBody>
          <a:bodyPr/>
          <a:lstStyle/>
          <a:p>
            <a:pPr eaLnBrk="1" hangingPunct="1"/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(Adaptat după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Manualul de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Geografie, clasa a XII-a</a:t>
            </a:r>
            <a:r>
              <a:rPr lang="ro-RO" sz="10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Grigore </a:t>
            </a:r>
            <a:r>
              <a:rPr lang="ro-RO" sz="1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Posea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Liliana Guran-Nica, Nicolae Cruceru, Radu Săgeată,  Adrian Cioacă)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ro-RO" sz="1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pPr eaLnBrk="0" hangingPunct="0"/>
            <a:r>
              <a:rPr lang="ro-RO" sz="1000" dirty="0"/>
              <a:t>Proba de evaluare a competențelor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539749" y="1583054"/>
            <a:ext cx="4319589" cy="4274821"/>
          </a:xfrm>
        </p:spPr>
        <p:txBody>
          <a:bodyPr/>
          <a:lstStyle/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Europene reprezintă o unitate compusă din 27 de membri care au aderat în perioade diferite și care prezintă anumite particularități specifice.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Odată cu integrarea noastră în Uniunea Europeană este important să cunoaștem toate statele membre, la fel de mult cum ne cunoaștem propria țară.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spcBef>
                <a:spcPts val="24"/>
              </a:spcBef>
              <a:spcAft>
                <a:spcPts val="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Uniunea este rezultatul unui întreg proces de cooperare și integrare care a început cu șase membri fondatori (1956), după care au urmat cinci valuri de aderare, în 1973, 1981, 1986, 1995, valul cinci cu două părți: 2004 și 2007.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 2007 Uniunea Europeană însumează aproximativ 480 de milioane de locuitori pe o suprafață de 4.231.551 km</a:t>
            </a:r>
            <a:r>
              <a:rPr lang="ro-RO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0" indent="539496" algn="just">
              <a:lnSpc>
                <a:spcPct val="115000"/>
              </a:lnSpc>
              <a:spcBef>
                <a:spcPts val="24"/>
              </a:spcBef>
              <a:spcAft>
                <a:spcPts val="1000"/>
              </a:spcAft>
              <a:buNone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Statele Uniunii sunt diferite și din punct de vedere al urbanizării, nivelului economic ș.a., dar sistemul și politica actuală tind spre o echilibrare a nivelului de trai.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</a:t>
            </a:r>
          </a:p>
          <a:p>
            <a:r>
              <a:rPr lang="ro-RO" sz="1000" dirty="0"/>
              <a:t>Proba de evaluare a competențelor digitale  - document de lucru</a:t>
            </a:r>
            <a:endParaRPr lang="en-GB" sz="1000" dirty="0"/>
          </a:p>
        </p:txBody>
      </p:sp>
      <p:pic>
        <p:nvPicPr>
          <p:cNvPr id="4" name="Imagine 3" descr="O imagine care conține hartă, atlas, text&#10;&#10;Descriere generată automat">
            <a:extLst>
              <a:ext uri="{FF2B5EF4-FFF2-40B4-BE49-F238E27FC236}">
                <a16:creationId xmlns:a16="http://schemas.microsoft.com/office/drawing/2014/main" id="{2FB66A35-BB20-64F4-0426-812B6C907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64" y="1655064"/>
            <a:ext cx="3602736" cy="3602736"/>
          </a:xfrm>
          <a:prstGeom prst="rect">
            <a:avLst/>
          </a:prstGeom>
        </p:spPr>
      </p:pic>
      <p:sp>
        <p:nvSpPr>
          <p:cNvPr id="2" name="Substituent număr diapozitiv 1">
            <a:extLst>
              <a:ext uri="{FF2B5EF4-FFF2-40B4-BE49-F238E27FC236}">
                <a16:creationId xmlns:a16="http://schemas.microsoft.com/office/drawing/2014/main" id="{A80C73C5-EF14-493E-9597-274D4D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F51D2-7FE9-4C8E-BB32-536F2EEB6348}" type="slidenum">
              <a:rPr lang="ro-RO" smtClean="0"/>
              <a:pPr>
                <a:defRPr/>
              </a:pPr>
              <a:t>2</a:t>
            </a:fld>
            <a:endParaRPr lang="ro-R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Franța – stat din Europa Vestică, fapt ce i-a conferit importanță deosebită în dezvoltarea istorică și economică: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climatul este temperat cu nuanțe oceanice (în vest), mediteraneene (în sud)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hidrografia este reprezentată prin râuri direcționate spre patru bazine marine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 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vegetația este variată, de la pădurile de conifere și foioase până la asociațiile de maquis din regiunea </a:t>
            </a:r>
            <a:r>
              <a:rPr lang="ro-RO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mediteraneană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Germania – stat ce face legătura între Europa Centrală și cea Nordică: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prezintă caracteristici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fizico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-geografice variate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climatul este temperat, influențat de aportul maselor de aer oceanic, dar și baltic sau continental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hidrografic, este o țară cu râuri dirijate spre trei bazine marine (Marea Nordului, Marea Baltică și Marea Neagră)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0" lvl="0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Regatul Unit ocupă arhipelagul omonim din Oceanul Atlantic, format din Marea Britanie (Anglia, Scoția și țara Galilor) și Irlanda de Nord, cu istorie diferită: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relieful este grefat pe mai multe structuri genetice. Predomină părțile joase, de câmpie, urmate de dealuri și munți cu altitudini reduce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hidrografia este reprezentată de o rețea densă de râuri scurte, dar bogate ca debit, din care se remarcă Tamisa și </a:t>
            </a:r>
            <a:r>
              <a:rPr lang="ro-RO" sz="1200" dirty="0" err="1">
                <a:latin typeface="Arial" panose="020B0604020202020204" pitchFamily="34" charset="0"/>
                <a:cs typeface="Arial" panose="020B0604020202020204" pitchFamily="34" charset="0"/>
              </a:rPr>
              <a:t>Severn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; […]</a:t>
            </a:r>
          </a:p>
          <a:p>
            <a:pPr marL="402336" lvl="1" indent="539496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</a:pPr>
            <a:r>
              <a:rPr lang="ro-RO" sz="1200" dirty="0">
                <a:latin typeface="Arial" panose="020B0604020202020204" pitchFamily="34" charset="0"/>
                <a:cs typeface="Arial" panose="020B0604020202020204" pitchFamily="34" charset="0"/>
              </a:rPr>
              <a:t>vegetația dominantă este de pășune – peste jumătate din suprafața țării, iar în zonele montane, pădurile de foioase ocupă porțiuni restrânse.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4 </a:t>
            </a:r>
          </a:p>
          <a:p>
            <a:r>
              <a:rPr lang="ro-RO" sz="1000" dirty="0"/>
              <a:t>Proba de evaluare a competențelor digitale  - document de lucru</a:t>
            </a:r>
          </a:p>
        </p:txBody>
      </p:sp>
      <p:sp>
        <p:nvSpPr>
          <p:cNvPr id="2" name="Substituent număr diapozitiv 1">
            <a:extLst>
              <a:ext uri="{FF2B5EF4-FFF2-40B4-BE49-F238E27FC236}">
                <a16:creationId xmlns:a16="http://schemas.microsoft.com/office/drawing/2014/main" id="{5A6DD893-3B49-43A4-8AD8-3D3DFEED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7044B-8178-4976-8BA9-FC2BFEFC97D1}" type="slidenum">
              <a:rPr lang="ro-RO" smtClean="0"/>
              <a:pPr>
                <a:defRPr/>
              </a:pPr>
              <a:t>3</a:t>
            </a:fld>
            <a:endParaRPr lang="ro-R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469</Words>
  <Application>Microsoft Office PowerPoint</Application>
  <PresentationFormat>Expunere pe ecran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STATELE UNIUNII EUROPENE </vt:lpstr>
      <vt:lpstr>Prezentare PowerPoint</vt:lpstr>
      <vt:lpstr>Prezentare PowerPoint</vt:lpstr>
    </vt:vector>
  </TitlesOfParts>
  <Company>CNPEE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CNPEE</dc:title>
  <dc:creator>CNPEE</dc:creator>
  <cp:lastModifiedBy>USER 83</cp:lastModifiedBy>
  <cp:revision>81</cp:revision>
  <dcterms:created xsi:type="dcterms:W3CDTF">2010-01-11T15:51:42Z</dcterms:created>
  <dcterms:modified xsi:type="dcterms:W3CDTF">2024-08-08T17:53:57Z</dcterms:modified>
</cp:coreProperties>
</file>