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667122-4409-4229-9C8D-23BA8B730AFA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256D61-924C-49F0-B65B-02EA390E8EF4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2E0A62-65DC-4495-A36F-0E1516C76B39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A529E-61BB-4564-9565-16F14B810A7F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33FE79-9490-4551-9AFB-4A9B89CC265B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10291-2EC5-4B60-A774-7E78EE1C1B8E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862CCD-7C0F-4047-BED7-A6177BC3FFFD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374872-5A39-4571-8749-266F5C662F61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B09C0D-B6A5-4F3A-8432-C570E7AFF23F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D2D9F-178E-44A3-B6B9-49DCD8B80100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89D358-24CA-4159-8B1E-CE21E5E7B2C9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D1281-7199-49CE-AD34-46F670CDD5B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526FD6-DE27-4D18-994B-2D6BBBCDC463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560CB-8EFC-4751-84A1-1AB2A5A9CA13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AE608-7A94-4121-AA3F-B9FDF77B9014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95E40-A505-48FB-B612-841F7D3FEA0D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E83B7F-E244-4B0B-BB41-B3DF18DFAE84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54B86-D536-46BF-A345-2AC18809FDFF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21B6D9-FB16-408D-BB07-AC580E91AADD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4A9CD6-8D49-427A-854F-3AEE2C3A2A14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D9F84A-77B2-43BA-BC9A-1564DB7C7988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A2BCF-7D7D-4DD0-BB9F-EB8EBD319940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61006C2-0101-4FD6-AD21-761F0B32004B}" type="datetimeFigureOut">
              <a:rPr lang="ro-RO"/>
              <a:pPr/>
              <a:t>06.06.2013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602BAD1-6CD7-4044-AF61-DDDF8705454E}" type="slidenum">
              <a:rPr lang="ro-RO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o-RO" sz="1400" b="1" smtClean="0">
                <a:latin typeface="Arial" charset="0"/>
                <a:cs typeface="Arial" charset="0"/>
              </a:rPr>
              <a:t>DIVIZIUNEA CELULARĂ</a:t>
            </a:r>
            <a:endParaRPr lang="ro-RO" sz="4000" smtClean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928688" y="3886200"/>
            <a:ext cx="7286625" cy="1752600"/>
          </a:xfrm>
        </p:spPr>
        <p:txBody>
          <a:bodyPr/>
          <a:lstStyle/>
          <a:p>
            <a:pPr eaLnBrk="1" hangingPunct="1"/>
            <a:r>
              <a:rPr lang="ro-RO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(Adaptat după 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Manualul de Biologie</a:t>
            </a:r>
            <a:r>
              <a:rPr lang="en-GB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,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 clasa a IX-a</a:t>
            </a:r>
            <a:r>
              <a:rPr lang="ro-RO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, Tatiana Țiplic, Sanda Lițescu, Cerasela Paraschiv)</a:t>
            </a:r>
          </a:p>
          <a:p>
            <a:pPr eaLnBrk="1" hangingPunct="1"/>
            <a:endParaRPr lang="ro-RO" sz="100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2013</a:t>
            </a:r>
            <a:endParaRPr lang="en-US" sz="1000" dirty="0" smtClean="0"/>
          </a:p>
          <a:p>
            <a:r>
              <a:rPr lang="ro-RO" sz="1000" dirty="0" smtClean="0"/>
              <a:t>Proba de evaluare a competenţelor digitale – document de lucru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2013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ro-RO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Diviziunea celulară este o caracteristică esenţială a celulelor vii, care asigură reproducerea organismelor vegetale şi animale, perpetuarea acestora şi, astfel, însăşi per</a:t>
            </a:r>
            <a:r>
              <a:rPr lang="en-US" sz="1200" smtClean="0">
                <a:latin typeface="Arial" charset="0"/>
              </a:rPr>
              <a:t>manen</a:t>
            </a:r>
            <a:r>
              <a:rPr lang="ro-RO" sz="1200" smtClean="0">
                <a:latin typeface="Arial" charset="0"/>
              </a:rPr>
              <a:t>ţa vieţii pe Pământ. Diviziunea celulară constă în separarea, în mod egal, a materialului nuclear, a constituenţilor celulari şi a citoplasmei (urmată de refacerea peretelui celular în cazul plantelor), pentru fiecare din celulele-fiice rezultate.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Este directă (amitoză) şi indirectă (cariochineză). Ultima poate fi mitotică (mitoză) şi meiotică (meioză).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Ciclul celular este timpul scurs de la formarea unei celule până la următoarea ei diviziune. Acest ciclu are două etape: interfaza şi diviziunea propriu-zisă.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Interfaza are rol pregătitor pentru iniţierea diviziunii celulare. În cursul ei se dublează cantitatea de ADN, se sintetizează ARN-ul şi proteinele.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Se caracterizează prin lipsa fusului de diviziune şi neindividualizarea cromozomilor omologi […].Este caracteristică procariotelor, celulelor maligne, celulelor sanguine.[…] </a:t>
            </a:r>
          </a:p>
        </p:txBody>
      </p:sp>
      <p:pic>
        <p:nvPicPr>
          <p:cNvPr id="3076" name="Content Placeholder 5" descr="div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2063" y="1785938"/>
            <a:ext cx="3238500" cy="3238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2013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ro-RO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În cadrul meiozei cromozomii sunt monocromati</a:t>
            </a:r>
            <a:r>
              <a:rPr lang="en-US" sz="1200" smtClean="0">
                <a:latin typeface="Arial" charset="0"/>
                <a:cs typeface="Arial" charset="0"/>
              </a:rPr>
              <a:t>di</a:t>
            </a:r>
            <a:r>
              <a:rPr lang="ro-RO" sz="1200" smtClean="0">
                <a:latin typeface="Arial" charset="0"/>
                <a:cs typeface="Arial" charset="0"/>
              </a:rPr>
              <a:t>ci în:</a:t>
            </a:r>
          </a:p>
          <a:p>
            <a:pPr marL="971550" lvl="1" indent="-51435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profaza I</a:t>
            </a:r>
          </a:p>
          <a:p>
            <a:pPr marL="971550" lvl="1" indent="-51435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metafaza II</a:t>
            </a:r>
          </a:p>
          <a:p>
            <a:pPr marL="971550" lvl="1" indent="-51435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anafaza I</a:t>
            </a:r>
          </a:p>
          <a:p>
            <a:pPr marL="971550" lvl="1" indent="-51435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telofaza II</a:t>
            </a:r>
          </a:p>
          <a:p>
            <a:pPr marL="514350" indent="-514350"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Meioza duce la formarea:</a:t>
            </a:r>
          </a:p>
          <a:p>
            <a:pPr marL="971550" lvl="1" indent="-51435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zigotului</a:t>
            </a:r>
          </a:p>
          <a:p>
            <a:pPr marL="971550" lvl="1" indent="-51435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celulelor somatice</a:t>
            </a:r>
          </a:p>
          <a:p>
            <a:pPr marL="971550" lvl="1" indent="-51435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gameţilor</a:t>
            </a:r>
          </a:p>
          <a:p>
            <a:pPr marL="971550" lvl="1" indent="-51435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celulelor diploide</a:t>
            </a:r>
          </a:p>
          <a:p>
            <a:pPr marL="514350" indent="-514350"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Dublarea cantităţii de ADN are loc în:</a:t>
            </a:r>
          </a:p>
          <a:p>
            <a:pPr marL="971550" lvl="1" indent="-51435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profaza I</a:t>
            </a:r>
          </a:p>
          <a:p>
            <a:pPr marL="971550" lvl="1" indent="-51435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metafaza II</a:t>
            </a:r>
          </a:p>
          <a:p>
            <a:pPr marL="971550" lvl="1" indent="-51435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interfaza I, între cele două etape ale meiozei</a:t>
            </a:r>
          </a:p>
          <a:p>
            <a:pPr marL="971550" lvl="1" indent="-51435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interfaza I dintre două mitoze</a:t>
            </a:r>
          </a:p>
          <a:p>
            <a:pPr marL="514350" indent="-514350"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Morfologia cromozomilor poate fi studiată în:</a:t>
            </a:r>
          </a:p>
          <a:p>
            <a:pPr marL="971550" lvl="1" indent="-51435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profază</a:t>
            </a:r>
          </a:p>
          <a:p>
            <a:pPr marL="971550" lvl="1" indent="-51435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telofază</a:t>
            </a:r>
          </a:p>
          <a:p>
            <a:pPr marL="971550" lvl="1" indent="-51435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anafază</a:t>
            </a:r>
          </a:p>
          <a:p>
            <a:pPr marL="971550" lvl="1" indent="-51435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metafază</a:t>
            </a:r>
            <a:endParaRPr lang="ro-RO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276</Words>
  <Application>Microsoft Office PowerPoint</Application>
  <PresentationFormat>Expunere pe ecran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Office Theme</vt:lpstr>
      <vt:lpstr>DIVIZIUNEA CELULARĂ</vt:lpstr>
      <vt:lpstr>Examenul de bacalaureat naţional 2013 Proba de evaluare a competenţelor digitale – document de lucru</vt:lpstr>
      <vt:lpstr>Examenul de bacalaureat naţional 2013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</dc:creator>
  <cp:lastModifiedBy>user1</cp:lastModifiedBy>
  <cp:revision>25</cp:revision>
  <dcterms:created xsi:type="dcterms:W3CDTF">2010-01-24T17:24:23Z</dcterms:created>
  <dcterms:modified xsi:type="dcterms:W3CDTF">2013-06-06T11:26:11Z</dcterms:modified>
</cp:coreProperties>
</file>