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Lst>
  <p:sldSz cx="9144000" cy="6858000" type="screen4x3"/>
  <p:notesSz cx="6858000" cy="9144000"/>
  <p:defaultTextStyle>
    <a:defPPr>
      <a:defRPr lang="ro-RO"/>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7" d="100"/>
          <a:sy n="67" d="100"/>
        </p:scale>
        <p:origin x="147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ro-RO"/>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ro-RO"/>
          </a:p>
        </p:txBody>
      </p:sp>
      <p:sp>
        <p:nvSpPr>
          <p:cNvPr id="4" name="Date Placeholder 3"/>
          <p:cNvSpPr>
            <a:spLocks noGrp="1"/>
          </p:cNvSpPr>
          <p:nvPr>
            <p:ph type="dt" sz="half" idx="10"/>
          </p:nvPr>
        </p:nvSpPr>
        <p:spPr/>
        <p:txBody>
          <a:bodyPr/>
          <a:lstStyle>
            <a:lvl1pPr>
              <a:defRPr/>
            </a:lvl1pPr>
          </a:lstStyle>
          <a:p>
            <a:pPr>
              <a:defRPr/>
            </a:pPr>
            <a:fld id="{C0D29890-6DC3-48B0-9070-1022838139B6}" type="datetimeFigureOut">
              <a:rPr lang="ro-RO"/>
              <a:pPr>
                <a:defRPr/>
              </a:pPr>
              <a:t>16.01.2025</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D1DFE6CC-D951-47AC-A77E-FB10ECD253BE}" type="slidenum">
              <a:rPr lang="ro-RO"/>
              <a:pPr>
                <a:defRPr/>
              </a:pPr>
              <a:t>‹#›</a:t>
            </a:fld>
            <a:endParaRPr lang="ro-R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o-RO"/>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Date Placeholder 3"/>
          <p:cNvSpPr>
            <a:spLocks noGrp="1"/>
          </p:cNvSpPr>
          <p:nvPr>
            <p:ph type="dt" sz="half" idx="10"/>
          </p:nvPr>
        </p:nvSpPr>
        <p:spPr/>
        <p:txBody>
          <a:bodyPr/>
          <a:lstStyle>
            <a:lvl1pPr>
              <a:defRPr/>
            </a:lvl1pPr>
          </a:lstStyle>
          <a:p>
            <a:pPr>
              <a:defRPr/>
            </a:pPr>
            <a:fld id="{D972541B-A1C1-46EA-BFEE-211E30D7BAFF}" type="datetimeFigureOut">
              <a:rPr lang="ro-RO"/>
              <a:pPr>
                <a:defRPr/>
              </a:pPr>
              <a:t>16.01.2025</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10B0CD50-FFF3-41F7-8709-C15F05981E0B}" type="slidenum">
              <a:rPr lang="ro-RO"/>
              <a:pPr>
                <a:defRPr/>
              </a:pPr>
              <a:t>‹#›</a:t>
            </a:fld>
            <a:endParaRPr lang="ro-R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ro-RO"/>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Date Placeholder 3"/>
          <p:cNvSpPr>
            <a:spLocks noGrp="1"/>
          </p:cNvSpPr>
          <p:nvPr>
            <p:ph type="dt" sz="half" idx="10"/>
          </p:nvPr>
        </p:nvSpPr>
        <p:spPr/>
        <p:txBody>
          <a:bodyPr/>
          <a:lstStyle>
            <a:lvl1pPr>
              <a:defRPr/>
            </a:lvl1pPr>
          </a:lstStyle>
          <a:p>
            <a:pPr>
              <a:defRPr/>
            </a:pPr>
            <a:fld id="{9CD0853B-1C7B-49C0-9BFB-3725C8EF0D98}" type="datetimeFigureOut">
              <a:rPr lang="ro-RO"/>
              <a:pPr>
                <a:defRPr/>
              </a:pPr>
              <a:t>16.01.2025</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EC99EB0A-5048-48D8-AC0A-EE049A86654D}" type="slidenum">
              <a:rPr lang="ro-RO"/>
              <a:pPr>
                <a:defRPr/>
              </a:pPr>
              <a:t>‹#›</a:t>
            </a:fld>
            <a:endParaRPr lang="ro-R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o-RO"/>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Date Placeholder 3"/>
          <p:cNvSpPr>
            <a:spLocks noGrp="1"/>
          </p:cNvSpPr>
          <p:nvPr>
            <p:ph type="dt" sz="half" idx="10"/>
          </p:nvPr>
        </p:nvSpPr>
        <p:spPr/>
        <p:txBody>
          <a:bodyPr/>
          <a:lstStyle>
            <a:lvl1pPr>
              <a:defRPr/>
            </a:lvl1pPr>
          </a:lstStyle>
          <a:p>
            <a:pPr>
              <a:defRPr/>
            </a:pPr>
            <a:fld id="{E8782AB4-F2BB-44EC-B82B-3EBD04187F7A}" type="datetimeFigureOut">
              <a:rPr lang="ro-RO"/>
              <a:pPr>
                <a:defRPr/>
              </a:pPr>
              <a:t>16.01.2025</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0F57044B-8178-4976-8BA9-FC2BFEFC97D1}" type="slidenum">
              <a:rPr lang="ro-RO"/>
              <a:pPr>
                <a:defRPr/>
              </a:pPr>
              <a:t>‹#›</a:t>
            </a:fld>
            <a:endParaRPr lang="ro-R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ro-RO"/>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79D80455-5CE6-4AC1-88BD-8333149EF9AC}" type="datetimeFigureOut">
              <a:rPr lang="ro-RO"/>
              <a:pPr>
                <a:defRPr/>
              </a:pPr>
              <a:t>16.01.2025</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C1F3A912-52FD-456D-8A1C-D1DCDBCBEE74}" type="slidenum">
              <a:rPr lang="ro-RO"/>
              <a:pPr>
                <a:defRPr/>
              </a:pPr>
              <a:t>‹#›</a:t>
            </a:fld>
            <a:endParaRPr lang="ro-R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o-RO"/>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5" name="Date Placeholder 3"/>
          <p:cNvSpPr>
            <a:spLocks noGrp="1"/>
          </p:cNvSpPr>
          <p:nvPr>
            <p:ph type="dt" sz="half" idx="10"/>
          </p:nvPr>
        </p:nvSpPr>
        <p:spPr/>
        <p:txBody>
          <a:bodyPr/>
          <a:lstStyle>
            <a:lvl1pPr>
              <a:defRPr/>
            </a:lvl1pPr>
          </a:lstStyle>
          <a:p>
            <a:pPr>
              <a:defRPr/>
            </a:pPr>
            <a:fld id="{28596456-6817-4AFF-85EC-9500A7C75AAA}" type="datetimeFigureOut">
              <a:rPr lang="ro-RO"/>
              <a:pPr>
                <a:defRPr/>
              </a:pPr>
              <a:t>16.01.2025</a:t>
            </a:fld>
            <a:endParaRPr lang="ro-RO"/>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p:txBody>
          <a:bodyPr/>
          <a:lstStyle>
            <a:lvl1pPr>
              <a:defRPr/>
            </a:lvl1pPr>
          </a:lstStyle>
          <a:p>
            <a:pPr>
              <a:defRPr/>
            </a:pPr>
            <a:fld id="{7E0F51D2-7FE9-4C8E-BB32-536F2EEB6348}" type="slidenum">
              <a:rPr lang="ro-RO"/>
              <a:pPr>
                <a:defRPr/>
              </a:pPr>
              <a:t>‹#›</a:t>
            </a:fld>
            <a:endParaRPr lang="ro-R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ro-RO"/>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7" name="Date Placeholder 3"/>
          <p:cNvSpPr>
            <a:spLocks noGrp="1"/>
          </p:cNvSpPr>
          <p:nvPr>
            <p:ph type="dt" sz="half" idx="10"/>
          </p:nvPr>
        </p:nvSpPr>
        <p:spPr/>
        <p:txBody>
          <a:bodyPr/>
          <a:lstStyle>
            <a:lvl1pPr>
              <a:defRPr/>
            </a:lvl1pPr>
          </a:lstStyle>
          <a:p>
            <a:pPr>
              <a:defRPr/>
            </a:pPr>
            <a:fld id="{3A119FA4-F5D0-44B2-9D23-7D223ADF5661}" type="datetimeFigureOut">
              <a:rPr lang="ro-RO"/>
              <a:pPr>
                <a:defRPr/>
              </a:pPr>
              <a:t>16.01.2025</a:t>
            </a:fld>
            <a:endParaRPr lang="ro-RO"/>
          </a:p>
        </p:txBody>
      </p:sp>
      <p:sp>
        <p:nvSpPr>
          <p:cNvPr id="8" name="Footer Placeholder 4"/>
          <p:cNvSpPr>
            <a:spLocks noGrp="1"/>
          </p:cNvSpPr>
          <p:nvPr>
            <p:ph type="ftr" sz="quarter" idx="11"/>
          </p:nvPr>
        </p:nvSpPr>
        <p:spPr/>
        <p:txBody>
          <a:bodyPr/>
          <a:lstStyle>
            <a:lvl1pPr>
              <a:defRPr/>
            </a:lvl1pPr>
          </a:lstStyle>
          <a:p>
            <a:pPr>
              <a:defRPr/>
            </a:pPr>
            <a:endParaRPr lang="ro-RO"/>
          </a:p>
        </p:txBody>
      </p:sp>
      <p:sp>
        <p:nvSpPr>
          <p:cNvPr id="9" name="Slide Number Placeholder 5"/>
          <p:cNvSpPr>
            <a:spLocks noGrp="1"/>
          </p:cNvSpPr>
          <p:nvPr>
            <p:ph type="sldNum" sz="quarter" idx="12"/>
          </p:nvPr>
        </p:nvSpPr>
        <p:spPr/>
        <p:txBody>
          <a:bodyPr/>
          <a:lstStyle>
            <a:lvl1pPr>
              <a:defRPr/>
            </a:lvl1pPr>
          </a:lstStyle>
          <a:p>
            <a:pPr>
              <a:defRPr/>
            </a:pPr>
            <a:fld id="{A89A5D1B-1467-49DD-9D72-690179A5BCA3}" type="slidenum">
              <a:rPr lang="ro-RO"/>
              <a:pPr>
                <a:defRPr/>
              </a:pPr>
              <a:t>‹#›</a:t>
            </a:fld>
            <a:endParaRPr lang="ro-R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o-RO"/>
          </a:p>
        </p:txBody>
      </p:sp>
      <p:sp>
        <p:nvSpPr>
          <p:cNvPr id="3" name="Date Placeholder 3"/>
          <p:cNvSpPr>
            <a:spLocks noGrp="1"/>
          </p:cNvSpPr>
          <p:nvPr>
            <p:ph type="dt" sz="half" idx="10"/>
          </p:nvPr>
        </p:nvSpPr>
        <p:spPr/>
        <p:txBody>
          <a:bodyPr/>
          <a:lstStyle>
            <a:lvl1pPr>
              <a:defRPr/>
            </a:lvl1pPr>
          </a:lstStyle>
          <a:p>
            <a:pPr>
              <a:defRPr/>
            </a:pPr>
            <a:fld id="{75B33203-BBB3-416E-815A-3531CB181416}" type="datetimeFigureOut">
              <a:rPr lang="ro-RO"/>
              <a:pPr>
                <a:defRPr/>
              </a:pPr>
              <a:t>16.01.2025</a:t>
            </a:fld>
            <a:endParaRPr lang="ro-RO"/>
          </a:p>
        </p:txBody>
      </p:sp>
      <p:sp>
        <p:nvSpPr>
          <p:cNvPr id="4" name="Footer Placeholder 4"/>
          <p:cNvSpPr>
            <a:spLocks noGrp="1"/>
          </p:cNvSpPr>
          <p:nvPr>
            <p:ph type="ftr" sz="quarter" idx="11"/>
          </p:nvPr>
        </p:nvSpPr>
        <p:spPr/>
        <p:txBody>
          <a:bodyPr/>
          <a:lstStyle>
            <a:lvl1pPr>
              <a:defRPr/>
            </a:lvl1pPr>
          </a:lstStyle>
          <a:p>
            <a:pPr>
              <a:defRPr/>
            </a:pPr>
            <a:endParaRPr lang="ro-RO"/>
          </a:p>
        </p:txBody>
      </p:sp>
      <p:sp>
        <p:nvSpPr>
          <p:cNvPr id="5" name="Slide Number Placeholder 5"/>
          <p:cNvSpPr>
            <a:spLocks noGrp="1"/>
          </p:cNvSpPr>
          <p:nvPr>
            <p:ph type="sldNum" sz="quarter" idx="12"/>
          </p:nvPr>
        </p:nvSpPr>
        <p:spPr/>
        <p:txBody>
          <a:bodyPr/>
          <a:lstStyle>
            <a:lvl1pPr>
              <a:defRPr/>
            </a:lvl1pPr>
          </a:lstStyle>
          <a:p>
            <a:pPr>
              <a:defRPr/>
            </a:pPr>
            <a:fld id="{AEC873FF-1BFB-4456-97C0-888CE2C627D8}" type="slidenum">
              <a:rPr lang="ro-RO"/>
              <a:pPr>
                <a:defRPr/>
              </a:pPr>
              <a:t>‹#›</a:t>
            </a:fld>
            <a:endParaRPr lang="ro-R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38C75F22-41FD-4D1E-A802-B5E5FF767D0C}" type="datetimeFigureOut">
              <a:rPr lang="ro-RO"/>
              <a:pPr>
                <a:defRPr/>
              </a:pPr>
              <a:t>16.01.2025</a:t>
            </a:fld>
            <a:endParaRPr lang="ro-RO"/>
          </a:p>
        </p:txBody>
      </p:sp>
      <p:sp>
        <p:nvSpPr>
          <p:cNvPr id="3" name="Footer Placeholder 4"/>
          <p:cNvSpPr>
            <a:spLocks noGrp="1"/>
          </p:cNvSpPr>
          <p:nvPr>
            <p:ph type="ftr" sz="quarter" idx="11"/>
          </p:nvPr>
        </p:nvSpPr>
        <p:spPr/>
        <p:txBody>
          <a:bodyPr/>
          <a:lstStyle>
            <a:lvl1pPr>
              <a:defRPr/>
            </a:lvl1pPr>
          </a:lstStyle>
          <a:p>
            <a:pPr>
              <a:defRPr/>
            </a:pPr>
            <a:endParaRPr lang="ro-RO"/>
          </a:p>
        </p:txBody>
      </p:sp>
      <p:sp>
        <p:nvSpPr>
          <p:cNvPr id="4" name="Slide Number Placeholder 5"/>
          <p:cNvSpPr>
            <a:spLocks noGrp="1"/>
          </p:cNvSpPr>
          <p:nvPr>
            <p:ph type="sldNum" sz="quarter" idx="12"/>
          </p:nvPr>
        </p:nvSpPr>
        <p:spPr/>
        <p:txBody>
          <a:bodyPr/>
          <a:lstStyle>
            <a:lvl1pPr>
              <a:defRPr/>
            </a:lvl1pPr>
          </a:lstStyle>
          <a:p>
            <a:pPr>
              <a:defRPr/>
            </a:pPr>
            <a:fld id="{45A8D2A1-5F3F-44AC-9D51-EE6A10A5A703}" type="slidenum">
              <a:rPr lang="ro-RO"/>
              <a:pPr>
                <a:defRPr/>
              </a:pPr>
              <a:t>‹#›</a:t>
            </a:fld>
            <a:endParaRPr lang="ro-R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ro-RO"/>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5018B5E3-DCD7-4EB5-AD86-4CAE03D0B58B}" type="datetimeFigureOut">
              <a:rPr lang="ro-RO"/>
              <a:pPr>
                <a:defRPr/>
              </a:pPr>
              <a:t>16.01.2025</a:t>
            </a:fld>
            <a:endParaRPr lang="ro-RO"/>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p:txBody>
          <a:bodyPr/>
          <a:lstStyle>
            <a:lvl1pPr>
              <a:defRPr/>
            </a:lvl1pPr>
          </a:lstStyle>
          <a:p>
            <a:pPr>
              <a:defRPr/>
            </a:pPr>
            <a:fld id="{F45F5141-7B2C-4F4C-B04F-4E89A247E6AA}" type="slidenum">
              <a:rPr lang="ro-RO"/>
              <a:pPr>
                <a:defRPr/>
              </a:pPr>
              <a:t>‹#›</a:t>
            </a:fld>
            <a:endParaRPr lang="ro-R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ro-RO"/>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o-RO"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4B1BA0C8-EE00-46B0-AD85-C84548F328AA}" type="datetimeFigureOut">
              <a:rPr lang="ro-RO"/>
              <a:pPr>
                <a:defRPr/>
              </a:pPr>
              <a:t>16.01.2025</a:t>
            </a:fld>
            <a:endParaRPr lang="ro-RO"/>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p:txBody>
          <a:bodyPr/>
          <a:lstStyle>
            <a:lvl1pPr>
              <a:defRPr/>
            </a:lvl1pPr>
          </a:lstStyle>
          <a:p>
            <a:pPr>
              <a:defRPr/>
            </a:pPr>
            <a:fld id="{A56AD58F-93BC-4373-951F-BF03F55581B2}" type="slidenum">
              <a:rPr lang="ro-RO"/>
              <a:pPr>
                <a:defRPr/>
              </a:pPr>
              <a:t>‹#›</a:t>
            </a:fld>
            <a:endParaRPr lang="ro-R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endParaRPr lang="ro-RO"/>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36940227-7717-4B19-A6DD-41A415EC38AA}" type="datetimeFigureOut">
              <a:rPr lang="ro-RO"/>
              <a:pPr>
                <a:defRPr/>
              </a:pPr>
              <a:t>16.01.2025</a:t>
            </a:fld>
            <a:endParaRPr lang="ro-RO"/>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ro-RO"/>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7B0E0737-1AF9-4A96-8B26-4AB66E2410AE}" type="slidenum">
              <a:rPr lang="ro-RO"/>
              <a:pPr>
                <a:defRPr/>
              </a:pPr>
              <a:t>‹#›</a:t>
            </a:fld>
            <a:endParaRPr lang="ro-RO"/>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p:txBody>
          <a:bodyPr/>
          <a:lstStyle/>
          <a:p>
            <a:r>
              <a:rPr lang="ro-RO" sz="1400" b="1" dirty="0">
                <a:latin typeface="Arial" panose="020B0604020202020204" pitchFamily="34" charset="0"/>
                <a:cs typeface="Arial" panose="020B0604020202020204" pitchFamily="34" charset="0"/>
              </a:rPr>
              <a:t>FORMAREA UNIUNII EUROPENE </a:t>
            </a:r>
            <a:br>
              <a:rPr lang="en-US" sz="1400" b="1" dirty="0">
                <a:latin typeface="Arial" panose="020B0604020202020204" pitchFamily="34" charset="0"/>
                <a:cs typeface="Arial" panose="020B0604020202020204" pitchFamily="34" charset="0"/>
              </a:rPr>
            </a:br>
            <a:r>
              <a:rPr lang="ro-RO" sz="1400" b="1" dirty="0">
                <a:latin typeface="Arial" panose="020B0604020202020204" pitchFamily="34" charset="0"/>
                <a:cs typeface="Arial" panose="020B0604020202020204" pitchFamily="34" charset="0"/>
              </a:rPr>
              <a:t>EVOLUȚIA INTEGRĂRII EUROPENE</a:t>
            </a:r>
            <a:endParaRPr lang="it-IT" sz="1400" b="1" dirty="0">
              <a:solidFill>
                <a:srgbClr val="000000"/>
              </a:solidFill>
              <a:latin typeface="Arial" panose="020B0604020202020204" pitchFamily="34" charset="0"/>
              <a:cs typeface="Arial" panose="020B0604020202020204" pitchFamily="34" charset="0"/>
            </a:endParaRPr>
          </a:p>
        </p:txBody>
      </p:sp>
      <p:sp>
        <p:nvSpPr>
          <p:cNvPr id="2051" name="Subtitle 2"/>
          <p:cNvSpPr>
            <a:spLocks noGrp="1"/>
          </p:cNvSpPr>
          <p:nvPr>
            <p:ph type="subTitle" idx="1"/>
          </p:nvPr>
        </p:nvSpPr>
        <p:spPr>
          <a:xfrm>
            <a:off x="928662" y="3886200"/>
            <a:ext cx="6843738" cy="685800"/>
          </a:xfrm>
        </p:spPr>
        <p:txBody>
          <a:bodyPr/>
          <a:lstStyle/>
          <a:p>
            <a:r>
              <a:rPr lang="pt-BR" sz="1000" dirty="0">
                <a:latin typeface="Arial" panose="020B0604020202020204" pitchFamily="34" charset="0"/>
                <a:cs typeface="Arial" panose="020B0604020202020204" pitchFamily="34" charset="0"/>
              </a:rPr>
              <a:t>(Adaptat după </a:t>
            </a:r>
            <a:r>
              <a:rPr lang="pt-BR" sz="1000" i="1" dirty="0">
                <a:latin typeface="Arial" panose="020B0604020202020204" pitchFamily="34" charset="0"/>
                <a:cs typeface="Arial" panose="020B0604020202020204" pitchFamily="34" charset="0"/>
              </a:rPr>
              <a:t>Manualul de </a:t>
            </a:r>
            <a:r>
              <a:rPr lang="ro-RO" sz="1000" i="1">
                <a:latin typeface="Arial" panose="020B0604020202020204" pitchFamily="34" charset="0"/>
                <a:cs typeface="Arial" panose="020B0604020202020204" pitchFamily="34" charset="0"/>
              </a:rPr>
              <a:t>G</a:t>
            </a:r>
            <a:r>
              <a:rPr lang="pt-BR" sz="1000" i="1">
                <a:latin typeface="Arial" panose="020B0604020202020204" pitchFamily="34" charset="0"/>
                <a:cs typeface="Arial" panose="020B0604020202020204" pitchFamily="34" charset="0"/>
              </a:rPr>
              <a:t>eografie</a:t>
            </a:r>
            <a:r>
              <a:rPr lang="pt-BR" sz="1000" i="1" dirty="0">
                <a:latin typeface="Arial" panose="020B0604020202020204" pitchFamily="34" charset="0"/>
                <a:cs typeface="Arial" panose="020B0604020202020204" pitchFamily="34" charset="0"/>
              </a:rPr>
              <a:t>, clasa a XII-a</a:t>
            </a:r>
            <a:r>
              <a:rPr lang="pt-BR" sz="1000" dirty="0">
                <a:latin typeface="Arial" panose="020B0604020202020204" pitchFamily="34" charset="0"/>
                <a:cs typeface="Arial" panose="020B0604020202020204" pitchFamily="34" charset="0"/>
              </a:rPr>
              <a:t>, Octavian Mândruț)</a:t>
            </a:r>
            <a:endParaRPr lang="en-US" sz="1000" dirty="0">
              <a:latin typeface="Arial" panose="020B0604020202020204" pitchFamily="34" charset="0"/>
              <a:cs typeface="Arial" panose="020B0604020202020204" pitchFamily="34" charset="0"/>
            </a:endParaRPr>
          </a:p>
        </p:txBody>
      </p:sp>
      <p:sp>
        <p:nvSpPr>
          <p:cNvPr id="2052" name="Rectangle 1"/>
          <p:cNvSpPr>
            <a:spLocks noChangeArrowheads="1"/>
          </p:cNvSpPr>
          <p:nvPr/>
        </p:nvSpPr>
        <p:spPr bwMode="auto">
          <a:xfrm>
            <a:off x="214313" y="571500"/>
            <a:ext cx="8605837" cy="400050"/>
          </a:xfrm>
          <a:prstGeom prst="rect">
            <a:avLst/>
          </a:prstGeom>
          <a:noFill/>
          <a:ln w="9525">
            <a:noFill/>
            <a:miter lim="800000"/>
            <a:headEnd/>
            <a:tailEnd/>
          </a:ln>
        </p:spPr>
        <p:txBody>
          <a:bodyPr anchor="ctr">
            <a:spAutoFit/>
          </a:bodyPr>
          <a:lstStyle/>
          <a:p>
            <a:r>
              <a:rPr lang="ro-RO" sz="1000" dirty="0"/>
              <a:t>Examenul național de bacalaureat 20</a:t>
            </a:r>
            <a:r>
              <a:rPr lang="en-US" sz="1000" dirty="0"/>
              <a:t>2</a:t>
            </a:r>
            <a:r>
              <a:rPr lang="ro-RO" sz="1000" dirty="0"/>
              <a:t>5</a:t>
            </a:r>
          </a:p>
          <a:p>
            <a:pPr eaLnBrk="0" hangingPunct="0"/>
            <a:r>
              <a:rPr lang="ro-RO" sz="1000" dirty="0"/>
              <a:t>Proba de evaluare a competențelor digitale - document de lucru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Content Placeholder 4"/>
          <p:cNvSpPr>
            <a:spLocks noGrp="1"/>
          </p:cNvSpPr>
          <p:nvPr>
            <p:ph sz="half" idx="1"/>
          </p:nvPr>
        </p:nvSpPr>
        <p:spPr>
          <a:xfrm>
            <a:off x="468313" y="908050"/>
            <a:ext cx="4391025" cy="4949825"/>
          </a:xfrm>
        </p:spPr>
        <p:txBody>
          <a:bodyPr/>
          <a:lstStyle/>
          <a:p>
            <a:pPr marL="0" indent="542925" algn="just">
              <a:buNone/>
            </a:pPr>
            <a:r>
              <a:rPr lang="ro-RO" sz="1200" dirty="0">
                <a:solidFill>
                  <a:srgbClr val="000000"/>
                </a:solidFill>
                <a:latin typeface="Arial" panose="020B0604020202020204" pitchFamily="34" charset="0"/>
                <a:ea typeface="Calibri" pitchFamily="34" charset="0"/>
                <a:cs typeface="Arial" panose="020B0604020202020204" pitchFamily="34" charset="0"/>
              </a:rPr>
              <a:t>Uniunea Europeană este fondată pe principiile democrației, libertăților fundamentale ale statului de drept, precum și pe respectarea identității naționale a statelor membre. Aceasta își propune să ofere cetățenilor săi un spațiu de securitate, justiție și libertate în interiorul căruia să funcționeze o piață liberă. </a:t>
            </a:r>
          </a:p>
          <a:p>
            <a:pPr marL="0" indent="514350" algn="just">
              <a:buNone/>
            </a:pPr>
            <a:r>
              <a:rPr lang="ro-RO" sz="1200" dirty="0">
                <a:solidFill>
                  <a:srgbClr val="000000"/>
                </a:solidFill>
                <a:latin typeface="Arial" panose="020B0604020202020204" pitchFamily="34" charset="0"/>
                <a:ea typeface="Calibri" pitchFamily="34" charset="0"/>
                <a:cs typeface="Arial" panose="020B0604020202020204" pitchFamily="34" charset="0"/>
              </a:rPr>
              <a:t>Bazele construcției europene moderne își au originea într-o declarație a ministrului francez de externe, care, la 9 mai 1950, sugera Franței și Germaniei să creeze un organism supranațional de coordonare a industriei cărbunelui și oțelului. În prezent, această dată este considerată de către statele membre Ziua Europei</a:t>
            </a:r>
            <a:r>
              <a:rPr lang="ro-RO" sz="1200" dirty="0"/>
              <a:t>.</a:t>
            </a:r>
            <a:endParaRPr lang="en-US" sz="1200" dirty="0"/>
          </a:p>
          <a:p>
            <a:pPr marL="0" indent="514350" algn="just">
              <a:buNone/>
            </a:pPr>
            <a:r>
              <a:rPr lang="ro-RO" sz="1200" dirty="0">
                <a:solidFill>
                  <a:srgbClr val="000000"/>
                </a:solidFill>
                <a:latin typeface="Arial" panose="020B0604020202020204" pitchFamily="34" charset="0"/>
                <a:ea typeface="Calibri" pitchFamily="34" charset="0"/>
                <a:cs typeface="Arial" panose="020B0604020202020204" pitchFamily="34" charset="0"/>
              </a:rPr>
              <a:t>Un moment semnificativ l-a constituit fondarea, în anul 1951, a comunității europene a cărbunelui și oțelului. În perioada 1950-1957, șase state s-au arătat interesate de punerea în practică a asocierii în această organizație.</a:t>
            </a:r>
            <a:endParaRPr lang="en-US" sz="1200" dirty="0">
              <a:solidFill>
                <a:srgbClr val="000000"/>
              </a:solidFill>
              <a:latin typeface="Arial" panose="020B0604020202020204" pitchFamily="34" charset="0"/>
              <a:ea typeface="Calibri" pitchFamily="34" charset="0"/>
              <a:cs typeface="Arial" panose="020B0604020202020204" pitchFamily="34" charset="0"/>
            </a:endParaRPr>
          </a:p>
          <a:p>
            <a:pPr marL="0" indent="514350" algn="just">
              <a:buNone/>
            </a:pPr>
            <a:r>
              <a:rPr lang="ro-RO" sz="1200" dirty="0">
                <a:solidFill>
                  <a:srgbClr val="000000"/>
                </a:solidFill>
                <a:latin typeface="Arial" panose="020B0604020202020204" pitchFamily="34" charset="0"/>
                <a:ea typeface="Calibri" pitchFamily="34" charset="0"/>
                <a:cs typeface="Arial" panose="020B0604020202020204" pitchFamily="34" charset="0"/>
              </a:rPr>
              <a:t>Anul 1957 este considerat ca momentul de început al realizării Uniunii Europene. Momentul inițial l-a reprezentat „Tratatul de la Roma”, semnat și dus la îndeplinire de aceste șase state (Germania, Belgia, Olanda, Luxemburg, Franța și Italia). Cu această ocazie, se înființează Comunitatea Economică Europeană. Strategiile de integrare a țărilor Uniunii Europene au la bază un raport echilibrat între supranaționalism și cooperare interguvernamentală.</a:t>
            </a:r>
            <a:endParaRPr lang="en-US" sz="1200" dirty="0">
              <a:solidFill>
                <a:srgbClr val="000000"/>
              </a:solidFill>
              <a:latin typeface="Arial" panose="020B0604020202020204" pitchFamily="34" charset="0"/>
              <a:ea typeface="Calibri" pitchFamily="34" charset="0"/>
              <a:cs typeface="Arial" panose="020B0604020202020204" pitchFamily="34" charset="0"/>
            </a:endParaRPr>
          </a:p>
          <a:p>
            <a:pPr marL="0" indent="514350" algn="just">
              <a:buNone/>
            </a:pPr>
            <a:r>
              <a:rPr lang="ro-RO" sz="1200" dirty="0">
                <a:solidFill>
                  <a:srgbClr val="000000"/>
                </a:solidFill>
                <a:latin typeface="Arial" panose="020B0604020202020204" pitchFamily="34" charset="0"/>
                <a:ea typeface="Calibri" pitchFamily="34" charset="0"/>
                <a:cs typeface="Arial" panose="020B0604020202020204" pitchFamily="34" charset="0"/>
              </a:rPr>
              <a:t>În 1973, se ajunge la nouă țări, prin aderarea Irlandei, a Regatului Unit și a Danemarcei. </a:t>
            </a:r>
          </a:p>
        </p:txBody>
      </p:sp>
      <p:sp>
        <p:nvSpPr>
          <p:cNvPr id="3075" name="Text Box 5"/>
          <p:cNvSpPr txBox="1">
            <a:spLocks noChangeArrowheads="1"/>
          </p:cNvSpPr>
          <p:nvPr/>
        </p:nvSpPr>
        <p:spPr bwMode="auto">
          <a:xfrm>
            <a:off x="539750" y="260350"/>
            <a:ext cx="8353425" cy="400110"/>
          </a:xfrm>
          <a:prstGeom prst="rect">
            <a:avLst/>
          </a:prstGeom>
          <a:noFill/>
          <a:ln w="9525">
            <a:noFill/>
            <a:miter lim="800000"/>
            <a:headEnd/>
            <a:tailEnd/>
          </a:ln>
        </p:spPr>
        <p:txBody>
          <a:bodyPr>
            <a:spAutoFit/>
          </a:bodyPr>
          <a:lstStyle/>
          <a:p>
            <a:r>
              <a:rPr lang="ro-RO" sz="1000" dirty="0"/>
              <a:t>Examenul național de bacalaureat 20</a:t>
            </a:r>
            <a:r>
              <a:rPr lang="en-US" sz="1000" dirty="0"/>
              <a:t>2</a:t>
            </a:r>
            <a:r>
              <a:rPr lang="ro-RO" sz="1000" dirty="0"/>
              <a:t>5</a:t>
            </a:r>
          </a:p>
          <a:p>
            <a:r>
              <a:rPr lang="ro-RO" sz="1000" dirty="0"/>
              <a:t>Proba de evaluare a competențelor digitale - document de lucru</a:t>
            </a:r>
            <a:endParaRPr lang="en-GB" sz="1000" dirty="0"/>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04048" y="1340768"/>
            <a:ext cx="3596640" cy="359664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Content Placeholder 2"/>
          <p:cNvSpPr>
            <a:spLocks noGrp="1"/>
          </p:cNvSpPr>
          <p:nvPr>
            <p:ph idx="1"/>
          </p:nvPr>
        </p:nvSpPr>
        <p:spPr>
          <a:xfrm>
            <a:off x="468313" y="1125538"/>
            <a:ext cx="8229600" cy="5268912"/>
          </a:xfrm>
        </p:spPr>
        <p:txBody>
          <a:bodyPr/>
          <a:lstStyle/>
          <a:p>
            <a:pPr marL="0" lvl="1" indent="0" algn="just" eaLnBrk="1" hangingPunct="1">
              <a:spcBef>
                <a:spcPct val="0"/>
              </a:spcBef>
              <a:buNone/>
            </a:pPr>
            <a:r>
              <a:rPr lang="ro-RO" sz="1200" dirty="0">
                <a:latin typeface="Arial" pitchFamily="34" charset="0"/>
                <a:cs typeface="Arial" pitchFamily="34" charset="0"/>
              </a:rPr>
              <a:t>1. Produse agroalimentare:</a:t>
            </a:r>
          </a:p>
          <a:p>
            <a:pPr marL="685800" lvl="1" indent="-228600">
              <a:buFont typeface="+mj-lt"/>
              <a:buAutoNum type="alphaLcParenR"/>
            </a:pPr>
            <a:r>
              <a:rPr lang="ro-RO" sz="1200" dirty="0">
                <a:latin typeface="Arial" pitchFamily="34" charset="0"/>
                <a:cs typeface="Arial" pitchFamily="34" charset="0"/>
              </a:rPr>
              <a:t>Grâu: Franța (39 mil. t, loc 5 mondial), Germania (24 mil. t, loc 6 mondial), Regatul Unit, Polonia, Italia, România, Spania;</a:t>
            </a:r>
            <a:endParaRPr lang="en-US" sz="1200" dirty="0">
              <a:latin typeface="Arial" pitchFamily="34" charset="0"/>
              <a:cs typeface="Arial" pitchFamily="34" charset="0"/>
            </a:endParaRPr>
          </a:p>
          <a:p>
            <a:pPr marL="685800" lvl="1" indent="-228600">
              <a:buFont typeface="+mj-lt"/>
              <a:buAutoNum type="alphaLcParenR"/>
            </a:pPr>
            <a:r>
              <a:rPr lang="ro-RO" sz="1200" dirty="0">
                <a:latin typeface="Arial" pitchFamily="34" charset="0"/>
                <a:cs typeface="Arial" pitchFamily="34" charset="0"/>
              </a:rPr>
              <a:t>Porumb: Franța (14 mil. t, loc 8), Italia (9,8 mil. t, loc 11), România (9 mil. t, loc 12), Germania, Ungaria;</a:t>
            </a:r>
            <a:endParaRPr lang="en-US" sz="1200" dirty="0">
              <a:latin typeface="Arial" pitchFamily="34" charset="0"/>
              <a:cs typeface="Arial" pitchFamily="34" charset="0"/>
            </a:endParaRPr>
          </a:p>
          <a:p>
            <a:pPr marL="685800" lvl="1" indent="-228600">
              <a:buFont typeface="+mj-lt"/>
              <a:buAutoNum type="alphaLcParenR"/>
            </a:pPr>
            <a:r>
              <a:rPr lang="ro-RO" sz="1200" dirty="0">
                <a:latin typeface="Arial" pitchFamily="34" charset="0"/>
                <a:cs typeface="Arial" pitchFamily="34" charset="0"/>
              </a:rPr>
              <a:t>Orz: Germania (10,4 mil. t, loc 1 mondial), Franța (10,1 mil. t, loc 2 mondial), Spania, Regatul Unit, Polonia, Danemarca, Cehia;</a:t>
            </a:r>
          </a:p>
          <a:p>
            <a:pPr marL="685800" lvl="1" indent="-228600">
              <a:buFont typeface="+mj-lt"/>
              <a:buAutoNum type="alphaLcParenR"/>
            </a:pPr>
            <a:r>
              <a:rPr lang="ro-RO" sz="1200" dirty="0">
                <a:latin typeface="Arial" pitchFamily="34" charset="0"/>
                <a:cs typeface="Arial" pitchFamily="34" charset="0"/>
              </a:rPr>
              <a:t>Cartofi: Germania (10,3 mil. t, loc 6 mondial), Polonia, Olanda</a:t>
            </a:r>
            <a:r>
              <a:rPr lang="ro-RO" sz="1200">
                <a:latin typeface="Arial" pitchFamily="34" charset="0"/>
                <a:cs typeface="Arial" pitchFamily="34" charset="0"/>
              </a:rPr>
              <a:t>, Franța</a:t>
            </a:r>
            <a:r>
              <a:rPr lang="ro-RO" sz="1200" dirty="0">
                <a:latin typeface="Arial" pitchFamily="34" charset="0"/>
                <a:cs typeface="Arial" pitchFamily="34" charset="0"/>
              </a:rPr>
              <a:t>, Regatul Unit, România.</a:t>
            </a:r>
            <a:endParaRPr lang="en-US" sz="1200" dirty="0">
              <a:latin typeface="Arial" pitchFamily="34" charset="0"/>
              <a:cs typeface="Arial" pitchFamily="34" charset="0"/>
            </a:endParaRPr>
          </a:p>
          <a:p>
            <a:pPr marL="0" lvl="0" indent="0">
              <a:buNone/>
            </a:pPr>
            <a:r>
              <a:rPr lang="ro-RO" sz="1200" dirty="0">
                <a:latin typeface="Arial" pitchFamily="34" charset="0"/>
                <a:cs typeface="Arial" pitchFamily="34" charset="0"/>
              </a:rPr>
              <a:t>2. Resurse energetice și minerale: </a:t>
            </a:r>
            <a:endParaRPr lang="en-US" sz="1200" dirty="0">
              <a:latin typeface="Arial" pitchFamily="34" charset="0"/>
              <a:cs typeface="Arial" pitchFamily="34" charset="0"/>
            </a:endParaRPr>
          </a:p>
          <a:p>
            <a:pPr marL="628650" lvl="1" indent="-228600">
              <a:buFont typeface="+mj-lt"/>
              <a:buAutoNum type="alphaLcParenR"/>
            </a:pPr>
            <a:r>
              <a:rPr lang="ro-RO" sz="1200" dirty="0">
                <a:latin typeface="Arial" pitchFamily="34" charset="0"/>
                <a:cs typeface="Arial" pitchFamily="34" charset="0"/>
              </a:rPr>
              <a:t>  Huilă: Polonia (77,9 mil. t, loc 9 mondial), Germania (19,1 mil. t), Regatul Unit (17,8 mil. t), Cehia, Spania;</a:t>
            </a:r>
            <a:endParaRPr lang="en-US" sz="1200" dirty="0">
              <a:latin typeface="Arial" pitchFamily="34" charset="0"/>
              <a:cs typeface="Arial" pitchFamily="34" charset="0"/>
            </a:endParaRPr>
          </a:p>
          <a:p>
            <a:pPr marL="685800" lvl="1" indent="-228600">
              <a:buFont typeface="+mj-lt"/>
              <a:buAutoNum type="alphaLcParenR"/>
            </a:pPr>
            <a:r>
              <a:rPr lang="ro-RO" sz="1200" dirty="0">
                <a:latin typeface="Arial" pitchFamily="34" charset="0"/>
                <a:cs typeface="Arial" pitchFamily="34" charset="0"/>
              </a:rPr>
              <a:t>Lignit: Germania (175 mil. t), Polonia (57 mil. t), Grecia (65 mil. t), Cehia (45 mil. t), România (30 mil. t);</a:t>
            </a:r>
            <a:endParaRPr lang="en-US" sz="1200" dirty="0">
              <a:latin typeface="Arial" pitchFamily="34" charset="0"/>
              <a:cs typeface="Arial" pitchFamily="34" charset="0"/>
            </a:endParaRPr>
          </a:p>
          <a:p>
            <a:pPr lvl="1">
              <a:buFont typeface="+mj-lt"/>
              <a:buAutoNum type="alphaLcParenR"/>
            </a:pPr>
            <a:r>
              <a:rPr lang="ro-RO" sz="1200" dirty="0">
                <a:latin typeface="Arial" pitchFamily="34" charset="0"/>
                <a:cs typeface="Arial" pitchFamily="34" charset="0"/>
              </a:rPr>
              <a:t>Petrol: Regatul Unit (51,1 mil. t, loc 19 mondial), Danemarca (13,0 mil. t), România (4,3 mil. t), Polonia (4,1 mil. t);</a:t>
            </a:r>
          </a:p>
          <a:p>
            <a:pPr lvl="1">
              <a:buFont typeface="+mj-lt"/>
              <a:buAutoNum type="alphaLcParenR"/>
            </a:pPr>
            <a:r>
              <a:rPr lang="ro-RO" sz="1200" dirty="0">
                <a:latin typeface="Arial" pitchFamily="34" charset="0"/>
                <a:cs typeface="Arial" pitchFamily="34" charset="0"/>
              </a:rPr>
              <a:t>Gaze naturale: Olanda (88,6 mld. m</a:t>
            </a:r>
            <a:r>
              <a:rPr lang="ro-RO" sz="1200" baseline="30000" dirty="0">
                <a:latin typeface="Arial" pitchFamily="34" charset="0"/>
                <a:cs typeface="Arial" pitchFamily="34" charset="0"/>
              </a:rPr>
              <a:t>3</a:t>
            </a:r>
            <a:r>
              <a:rPr lang="ro-RO" sz="1200" dirty="0">
                <a:latin typeface="Arial" pitchFamily="34" charset="0"/>
                <a:cs typeface="Arial" pitchFamily="34" charset="0"/>
              </a:rPr>
              <a:t>, loc 8 mondial), Regatul Unit (56,6 mld. m</a:t>
            </a:r>
            <a:r>
              <a:rPr lang="ro-RO" sz="1200" baseline="30000" dirty="0">
                <a:latin typeface="Arial" pitchFamily="34" charset="0"/>
                <a:cs typeface="Arial" pitchFamily="34" charset="0"/>
              </a:rPr>
              <a:t>3</a:t>
            </a:r>
            <a:r>
              <a:rPr lang="ro-RO" sz="1200" dirty="0">
                <a:latin typeface="Arial" pitchFamily="34" charset="0"/>
                <a:cs typeface="Arial" pitchFamily="34" charset="0"/>
              </a:rPr>
              <a:t>, loc 15 mondial), România (10,6 mld. m</a:t>
            </a:r>
            <a:r>
              <a:rPr lang="ro-RO" sz="1200" baseline="30000" dirty="0">
                <a:latin typeface="Arial" pitchFamily="34" charset="0"/>
                <a:cs typeface="Arial" pitchFamily="34" charset="0"/>
              </a:rPr>
              <a:t>3</a:t>
            </a:r>
            <a:r>
              <a:rPr lang="ro-RO" sz="1200" dirty="0">
                <a:latin typeface="Arial" pitchFamily="34" charset="0"/>
                <a:cs typeface="Arial" pitchFamily="34" charset="0"/>
              </a:rPr>
              <a:t>).</a:t>
            </a:r>
            <a:endParaRPr lang="en-US" sz="1200" dirty="0">
              <a:latin typeface="Arial" pitchFamily="34" charset="0"/>
              <a:cs typeface="Arial" pitchFamily="34" charset="0"/>
            </a:endParaRPr>
          </a:p>
          <a:p>
            <a:pPr marL="0" lvl="1" indent="0" algn="just" eaLnBrk="1" hangingPunct="1">
              <a:spcBef>
                <a:spcPct val="0"/>
              </a:spcBef>
              <a:buNone/>
            </a:pPr>
            <a:r>
              <a:rPr lang="ro-RO" sz="1200" dirty="0">
                <a:latin typeface="Arial" pitchFamily="34" charset="0"/>
                <a:cs typeface="Arial" pitchFamily="34" charset="0"/>
              </a:rPr>
              <a:t>3. Minereuri feroase și neferoase: </a:t>
            </a:r>
          </a:p>
          <a:p>
            <a:pPr lvl="1">
              <a:buFont typeface="+mj-lt"/>
              <a:buAutoNum type="alphaLcParenR"/>
            </a:pPr>
            <a:r>
              <a:rPr lang="ro-RO" sz="1200" dirty="0">
                <a:latin typeface="Arial" pitchFamily="34" charset="0"/>
                <a:cs typeface="Arial" pitchFamily="34" charset="0"/>
              </a:rPr>
              <a:t>Argint: Polonia (1,2 mil. t, loc 9 mondial), Suedia (0,3 mil. t, loc 14);</a:t>
            </a:r>
          </a:p>
          <a:p>
            <a:pPr lvl="1">
              <a:buFont typeface="+mj-lt"/>
              <a:buAutoNum type="alphaLcParenR"/>
            </a:pPr>
            <a:r>
              <a:rPr lang="ro-RO" sz="1200" dirty="0">
                <a:latin typeface="Arial" pitchFamily="34" charset="0"/>
                <a:cs typeface="Arial" pitchFamily="34" charset="0"/>
              </a:rPr>
              <a:t>Cupru: Polonia (0,4 mil. t, loc 11 mondial), Bulgaria (0,1 mil. t, loc 20);</a:t>
            </a:r>
          </a:p>
          <a:p>
            <a:pPr lvl="1">
              <a:buFont typeface="+mj-lt"/>
              <a:buAutoNum type="alphaLcParenR"/>
            </a:pPr>
            <a:r>
              <a:rPr lang="ro-RO" sz="1200" dirty="0">
                <a:latin typeface="Arial" pitchFamily="34" charset="0"/>
                <a:cs typeface="Arial" pitchFamily="34" charset="0"/>
              </a:rPr>
              <a:t>Bauxită: Grecia (2,2 mil. t, loc 11 mondial), Spania, Italia.</a:t>
            </a:r>
            <a:r>
              <a:rPr lang="en-US" sz="1200" dirty="0">
                <a:latin typeface="Arial" panose="020B0604020202020204" pitchFamily="34" charset="0"/>
                <a:cs typeface="Arial" panose="020B0604020202020204" pitchFamily="34" charset="0"/>
              </a:rPr>
              <a:t> […]</a:t>
            </a:r>
          </a:p>
          <a:p>
            <a:pPr marL="457200" lvl="1" indent="0">
              <a:buNone/>
            </a:pPr>
            <a:endParaRPr lang="en-US" sz="1200" dirty="0">
              <a:latin typeface="Arial" panose="020B0604020202020204" pitchFamily="34" charset="0"/>
              <a:cs typeface="Arial" panose="020B0604020202020204" pitchFamily="34" charset="0"/>
            </a:endParaRPr>
          </a:p>
        </p:txBody>
      </p:sp>
      <p:sp>
        <p:nvSpPr>
          <p:cNvPr id="4099" name="Rectangle 4"/>
          <p:cNvSpPr>
            <a:spLocks noChangeArrowheads="1"/>
          </p:cNvSpPr>
          <p:nvPr/>
        </p:nvSpPr>
        <p:spPr bwMode="auto">
          <a:xfrm>
            <a:off x="539750" y="260350"/>
            <a:ext cx="7848600" cy="400110"/>
          </a:xfrm>
          <a:prstGeom prst="rect">
            <a:avLst/>
          </a:prstGeom>
          <a:noFill/>
          <a:ln w="9525">
            <a:noFill/>
            <a:miter lim="800000"/>
            <a:headEnd/>
            <a:tailEnd/>
          </a:ln>
        </p:spPr>
        <p:txBody>
          <a:bodyPr>
            <a:spAutoFit/>
          </a:bodyPr>
          <a:lstStyle/>
          <a:p>
            <a:r>
              <a:rPr lang="ro-RO" sz="1000" dirty="0"/>
              <a:t>Examenul național de bacalaureat 20</a:t>
            </a:r>
            <a:r>
              <a:rPr lang="en-US" sz="1000" dirty="0"/>
              <a:t>2</a:t>
            </a:r>
            <a:r>
              <a:rPr lang="ro-RO" sz="1000" dirty="0"/>
              <a:t>5 </a:t>
            </a:r>
          </a:p>
          <a:p>
            <a:r>
              <a:rPr lang="ro-RO" sz="1000" dirty="0"/>
              <a:t>Proba de evaluare a competențelor </a:t>
            </a:r>
            <a:r>
              <a:rPr lang="ro-RO" sz="1000"/>
              <a:t>digitale - </a:t>
            </a:r>
            <a:r>
              <a:rPr lang="ro-RO" sz="1000" dirty="0"/>
              <a:t>document de lucru</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137</TotalTime>
  <Words>658</Words>
  <Application>Microsoft Office PowerPoint</Application>
  <PresentationFormat>Expunere pe ecran (4:3)</PresentationFormat>
  <Paragraphs>27</Paragraphs>
  <Slides>3</Slides>
  <Notes>0</Notes>
  <HiddenSlides>0</HiddenSlides>
  <MMClips>0</MMClips>
  <ScaleCrop>false</ScaleCrop>
  <HeadingPairs>
    <vt:vector size="6" baseType="variant">
      <vt:variant>
        <vt:lpstr>Fonturi utilizate</vt:lpstr>
      </vt:variant>
      <vt:variant>
        <vt:i4>2</vt:i4>
      </vt:variant>
      <vt:variant>
        <vt:lpstr>Temă</vt:lpstr>
      </vt:variant>
      <vt:variant>
        <vt:i4>1</vt:i4>
      </vt:variant>
      <vt:variant>
        <vt:lpstr>Titluri diapozitive</vt:lpstr>
      </vt:variant>
      <vt:variant>
        <vt:i4>3</vt:i4>
      </vt:variant>
    </vt:vector>
  </HeadingPairs>
  <TitlesOfParts>
    <vt:vector size="6" baseType="lpstr">
      <vt:lpstr>Arial</vt:lpstr>
      <vt:lpstr>Calibri</vt:lpstr>
      <vt:lpstr>Office Theme</vt:lpstr>
      <vt:lpstr>FORMAREA UNIUNII EUROPENE  EVOLUȚIA INTEGRĂRII EUROPENE</vt:lpstr>
      <vt:lpstr>Prezentare PowerPoint</vt:lpstr>
      <vt:lpstr>Prezentare PowerPoint</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SALARIUL</dc:title>
  <dc:creator>CNEE</dc:creator>
  <cp:lastModifiedBy>PCsedinta</cp:lastModifiedBy>
  <cp:revision>82</cp:revision>
  <dcterms:created xsi:type="dcterms:W3CDTF">2010-01-11T15:51:42Z</dcterms:created>
  <dcterms:modified xsi:type="dcterms:W3CDTF">2025-01-16T12:28:21Z</dcterms:modified>
</cp:coreProperties>
</file>