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05.02.2025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05.02.2025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05.02.2025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05.02.2025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05.02.2025</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05.02.2025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05.02.2025</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05.02.2025</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05.02.2025</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05.02.2025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05.02.2025</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ro-RO"/>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o-RO"/>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05.02.2025</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dirty="0">
                <a:solidFill>
                  <a:srgbClr val="000000"/>
                </a:solidFill>
                <a:latin typeface="Arial" charset="0"/>
              </a:rPr>
              <a:t>SPAȚIUL ROMÂNESC ȘI SPAȚIUL EUROPEAN</a:t>
            </a:r>
            <a:endParaRPr lang="it-IT" sz="1400" b="1" dirty="0">
              <a:solidFill>
                <a:srgbClr val="000000"/>
              </a:solidFill>
              <a:latin typeface="Arial" charset="0"/>
            </a:endParaRPr>
          </a:p>
        </p:txBody>
      </p:sp>
      <p:sp>
        <p:nvSpPr>
          <p:cNvPr id="2051" name="Subtitle 2"/>
          <p:cNvSpPr>
            <a:spLocks noGrp="1"/>
          </p:cNvSpPr>
          <p:nvPr>
            <p:ph type="subTitle" idx="1"/>
          </p:nvPr>
        </p:nvSpPr>
        <p:spPr>
          <a:xfrm>
            <a:off x="928662" y="3886200"/>
            <a:ext cx="6843738" cy="685800"/>
          </a:xfrm>
        </p:spPr>
        <p:txBody>
          <a:bodyPr/>
          <a:lstStyle/>
          <a:p>
            <a:pPr eaLnBrk="1" hangingPunct="1"/>
            <a:r>
              <a:rPr lang="vi-VN" sz="1000" dirty="0">
                <a:solidFill>
                  <a:schemeClr val="tx1"/>
                </a:solidFill>
                <a:latin typeface="Arial" panose="020B0604020202020204" pitchFamily="34" charset="0"/>
                <a:cs typeface="Arial" panose="020B0604020202020204" pitchFamily="34" charset="0"/>
              </a:rPr>
              <a:t>(</a:t>
            </a:r>
            <a:r>
              <a:rPr lang="ro-RO" sz="1000" dirty="0">
                <a:solidFill>
                  <a:schemeClr val="tx1"/>
                </a:solidFill>
                <a:latin typeface="Arial" panose="020B0604020202020204" pitchFamily="34" charset="0"/>
                <a:cs typeface="Arial" panose="020B0604020202020204" pitchFamily="34" charset="0"/>
              </a:rPr>
              <a:t>Adaptat după </a:t>
            </a:r>
            <a:r>
              <a:rPr lang="ro-RO" sz="1000" i="1" dirty="0">
                <a:solidFill>
                  <a:schemeClr val="tx1"/>
                </a:solidFill>
                <a:latin typeface="Arial" panose="020B0604020202020204" pitchFamily="34" charset="0"/>
                <a:cs typeface="Arial" panose="020B0604020202020204" pitchFamily="34" charset="0"/>
              </a:rPr>
              <a:t>Geografie Europa-România-Uniunea Europeană Probleme fundamentale Manual pentru clasa a XII a</a:t>
            </a:r>
            <a:r>
              <a:rPr lang="ro-RO" sz="1000" dirty="0">
                <a:solidFill>
                  <a:schemeClr val="tx1"/>
                </a:solidFill>
                <a:latin typeface="Arial" panose="020B0604020202020204" pitchFamily="34" charset="0"/>
                <a:cs typeface="Arial" panose="020B0604020202020204" pitchFamily="34" charset="0"/>
              </a:rPr>
              <a:t>, Octavian Mândruț</a:t>
            </a:r>
            <a:r>
              <a:rPr lang="vi-VN" sz="1000" dirty="0">
                <a:solidFill>
                  <a:schemeClr val="tx1"/>
                </a:solidFill>
                <a:latin typeface="Arial" panose="020B0604020202020204" pitchFamily="34" charset="0"/>
                <a:cs typeface="Arial" panose="020B0604020202020204" pitchFamily="34" charset="0"/>
              </a:rPr>
              <a:t>)</a:t>
            </a:r>
          </a:p>
          <a:p>
            <a:pPr eaLnBrk="1" hangingPunct="1"/>
            <a:endParaRPr lang="ro-RO" sz="1000" dirty="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a:t>Examenul național de bacalaureat 20</a:t>
            </a:r>
            <a:r>
              <a:rPr lang="en-US" sz="1000" dirty="0"/>
              <a:t>2</a:t>
            </a:r>
            <a:r>
              <a:rPr lang="ro-RO" sz="1000" dirty="0"/>
              <a:t>5</a:t>
            </a:r>
          </a:p>
          <a:p>
            <a:pPr eaLnBrk="0" hangingPunct="0"/>
            <a:r>
              <a:rPr lang="ro-RO" sz="1000" dirty="0"/>
              <a:t>Proba de evaluare a competențelor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041230"/>
          </a:xfrm>
        </p:spPr>
        <p:txBody>
          <a:bodyPr/>
          <a:lstStyle/>
          <a:p>
            <a:pPr marL="0" marR="0" indent="0" algn="ctr">
              <a:spcBef>
                <a:spcPts val="0"/>
              </a:spcBef>
              <a:spcAft>
                <a:spcPts val="0"/>
              </a:spcAft>
              <a:buNone/>
            </a:pPr>
            <a:r>
              <a:rPr lang="ro-RO" sz="1200" dirty="0">
                <a:solidFill>
                  <a:srgbClr val="000000"/>
                </a:solidFill>
                <a:latin typeface="Arial" panose="020B0604020202020204" pitchFamily="34" charset="0"/>
                <a:ea typeface="Calibri" pitchFamily="34" charset="0"/>
                <a:cs typeface="Arial" panose="020B0604020202020204" pitchFamily="34" charset="0"/>
              </a:rPr>
              <a:t>Urmărind harta Europei </a:t>
            </a:r>
            <a:r>
              <a:rPr lang="en-US" sz="1200" dirty="0">
                <a:solidFill>
                  <a:srgbClr val="000000"/>
                </a:solidFill>
                <a:latin typeface="Arial" panose="020B0604020202020204" pitchFamily="34" charset="0"/>
                <a:ea typeface="Calibri" pitchFamily="34" charset="0"/>
                <a:cs typeface="Arial" panose="020B0604020202020204" pitchFamily="34" charset="0"/>
              </a:rPr>
              <a:t>[</a:t>
            </a:r>
            <a:r>
              <a:rPr lang="ro-RO" sz="1200" dirty="0">
                <a:solidFill>
                  <a:srgbClr val="000000"/>
                </a:solidFill>
                <a:latin typeface="Arial" panose="020B0604020202020204" pitchFamily="34" charset="0"/>
                <a:ea typeface="Calibri" pitchFamily="34" charset="0"/>
                <a:cs typeface="Arial" panose="020B0604020202020204" pitchFamily="34" charset="0"/>
              </a:rPr>
              <a:t>...] și treptele de relief [...], se poate observa că acest continent se caracterizează prin predominarea reliefului cu altitudini reduse (câmpii și podișuri joase). Urmărind altitudinile caracteristice ale continentelor [</a:t>
            </a:r>
            <a:r>
              <a:rPr lang="en-US" sz="1200" dirty="0">
                <a:solidFill>
                  <a:srgbClr val="000000"/>
                </a:solidFill>
                <a:latin typeface="Arial" panose="020B0604020202020204" pitchFamily="34" charset="0"/>
                <a:ea typeface="Calibri" pitchFamily="34" charset="0"/>
                <a:cs typeface="Arial" panose="020B0604020202020204" pitchFamily="34" charset="0"/>
              </a:rPr>
              <a:t>…]</a:t>
            </a:r>
            <a:r>
              <a:rPr lang="ro-RO" sz="1200" dirty="0">
                <a:solidFill>
                  <a:srgbClr val="000000"/>
                </a:solidFill>
                <a:latin typeface="Arial" panose="020B0604020202020204" pitchFamily="34" charset="0"/>
                <a:ea typeface="Calibri" pitchFamily="34" charset="0"/>
                <a:cs typeface="Arial" panose="020B0604020202020204" pitchFamily="34" charset="0"/>
              </a:rPr>
              <a:t>, se observă, de </a:t>
            </a:r>
            <a:r>
              <a:rPr lang="ro-RO" sz="1200" dirty="0" err="1">
                <a:solidFill>
                  <a:srgbClr val="000000"/>
                </a:solidFill>
                <a:latin typeface="Arial" panose="020B0604020202020204" pitchFamily="34" charset="0"/>
                <a:ea typeface="Calibri" pitchFamily="34" charset="0"/>
                <a:cs typeface="Arial" panose="020B0604020202020204" pitchFamily="34" charset="0"/>
              </a:rPr>
              <a:t>ase</a:t>
            </a:r>
            <a:r>
              <a:rPr lang="ro-RO" sz="1200" dirty="0">
                <a:solidFill>
                  <a:srgbClr val="000000"/>
                </a:solidFill>
                <a:latin typeface="Arial" panose="020B0604020202020204" pitchFamily="34" charset="0"/>
                <a:ea typeface="Calibri" pitchFamily="34" charset="0"/>
                <a:cs typeface="Arial" panose="020B0604020202020204" pitchFamily="34" charset="0"/>
              </a:rPr>
              <a:t> menea, că Europa este continentul cu cele mai mici altitudini.</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marR="0" indent="0" algn="ctr">
              <a:spcBef>
                <a:spcPts val="0"/>
              </a:spcBef>
              <a:spcAft>
                <a:spcPts val="0"/>
              </a:spcAft>
              <a:buNone/>
            </a:pPr>
            <a:r>
              <a:rPr lang="ro-RO" sz="1200" dirty="0">
                <a:solidFill>
                  <a:srgbClr val="000000"/>
                </a:solidFill>
                <a:latin typeface="Arial" panose="020B0604020202020204" pitchFamily="34" charset="0"/>
                <a:ea typeface="Calibri" pitchFamily="34" charset="0"/>
                <a:cs typeface="Arial" panose="020B0604020202020204" pitchFamily="34" charset="0"/>
              </a:rPr>
              <a:t>Altitudinea maximă este considerată, de obicei, Vf. Mont Blanc din Alpi (4807 m). Incluzând zona Caucazului la Europa (sau cel puțin la limita acesteia), cel mai înalt vârf poate fi considerat, însă, Vf. Elbrus (5 642 m). Altitudinea minimă o reprezintă nivelul Mării Caspice (-27 m).</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marR="0" indent="0" algn="ctr">
              <a:spcBef>
                <a:spcPts val="0"/>
              </a:spcBef>
              <a:spcAft>
                <a:spcPts val="0"/>
              </a:spcAft>
              <a:buNone/>
            </a:pPr>
            <a:r>
              <a:rPr lang="ro-RO" sz="1200" dirty="0">
                <a:solidFill>
                  <a:srgbClr val="000000"/>
                </a:solidFill>
                <a:latin typeface="Arial" panose="020B0604020202020204" pitchFamily="34" charset="0"/>
                <a:ea typeface="Calibri" pitchFamily="34" charset="0"/>
                <a:cs typeface="Arial" panose="020B0604020202020204" pitchFamily="34" charset="0"/>
              </a:rPr>
              <a:t>Europa este traversată, de la vest la est, de un lanț montan ramificat, care cuprinde Munții Alpi, Carpați, Caucaz și alte ramuri cunoscute prin altitudinea lor (Munții Pirinei, Munții Dinarici etc.). Treapta montană are o extensiune mare și în Peninsula Scandinavă, fiind mărginită de regiuni deluroase.[...]</a:t>
            </a:r>
            <a:endParaRPr lang="en-US" sz="1200" dirty="0">
              <a:solidFill>
                <a:srgbClr val="000000"/>
              </a:solidFill>
              <a:latin typeface="Arial" panose="020B0604020202020204" pitchFamily="34" charset="0"/>
              <a:ea typeface="Calibri" pitchFamily="34" charset="0"/>
              <a:cs typeface="Arial" panose="020B0604020202020204" pitchFamily="34" charset="0"/>
            </a:endParaRPr>
          </a:p>
          <a:p>
            <a:pPr marL="0" marR="0" indent="0" algn="ctr">
              <a:spcBef>
                <a:spcPts val="0"/>
              </a:spcBef>
              <a:spcAft>
                <a:spcPts val="0"/>
              </a:spcAft>
              <a:buNone/>
            </a:pPr>
            <a:r>
              <a:rPr lang="ro-RO" sz="1200" dirty="0">
                <a:solidFill>
                  <a:srgbClr val="000000"/>
                </a:solidFill>
                <a:latin typeface="Arial" panose="020B0604020202020204" pitchFamily="34" charset="0"/>
                <a:ea typeface="Calibri" pitchFamily="34" charset="0"/>
                <a:cs typeface="Arial" panose="020B0604020202020204" pitchFamily="34" charset="0"/>
              </a:rPr>
              <a:t>Treptele de relief prezentate anterior constituie doar generalizări altimetrice. Sub stratul scoarței terestre are, însă, o varietate mai mare de forme și anumite caracteristici calitative reunite în marile unități </a:t>
            </a:r>
            <a:r>
              <a:rPr lang="ro-RO" sz="1200" dirty="0" err="1">
                <a:solidFill>
                  <a:srgbClr val="000000"/>
                </a:solidFill>
                <a:latin typeface="Arial" panose="020B0604020202020204" pitchFamily="34" charset="0"/>
                <a:ea typeface="Calibri" pitchFamily="34" charset="0"/>
                <a:cs typeface="Arial" panose="020B0604020202020204" pitchFamily="34" charset="0"/>
              </a:rPr>
              <a:t>morfostructurale</a:t>
            </a:r>
            <a:r>
              <a:rPr lang="ro-RO" sz="1200" dirty="0">
                <a:solidFill>
                  <a:srgbClr val="000000"/>
                </a:solidFill>
                <a:latin typeface="Arial" panose="020B0604020202020204" pitchFamily="34" charset="0"/>
                <a:ea typeface="Calibri" pitchFamily="34" charset="0"/>
                <a:cs typeface="Arial" panose="020B0604020202020204" pitchFamily="34" charset="0"/>
              </a:rPr>
              <a:t> </a:t>
            </a:r>
            <a:r>
              <a:rPr lang="en-US" sz="1200" dirty="0">
                <a:solidFill>
                  <a:srgbClr val="000000"/>
                </a:solidFill>
                <a:latin typeface="Arial" panose="020B0604020202020204" pitchFamily="34" charset="0"/>
                <a:ea typeface="Calibri" pitchFamily="34" charset="0"/>
                <a:cs typeface="Arial" panose="020B0604020202020204" pitchFamily="34" charset="0"/>
              </a:rPr>
              <a:t>[…]</a:t>
            </a:r>
          </a:p>
          <a:p>
            <a:pPr marL="0" marR="0" indent="0" algn="ctr">
              <a:spcBef>
                <a:spcPts val="0"/>
              </a:spcBef>
              <a:spcAft>
                <a:spcPts val="0"/>
              </a:spcAft>
              <a:buNone/>
            </a:pPr>
            <a:r>
              <a:rPr lang="ro-RO" sz="1200" dirty="0">
                <a:solidFill>
                  <a:srgbClr val="000000"/>
                </a:solidFill>
                <a:latin typeface="Arial" panose="020B0604020202020204" pitchFamily="34" charset="0"/>
                <a:ea typeface="Calibri" pitchFamily="34" charset="0"/>
                <a:cs typeface="Arial" panose="020B0604020202020204" pitchFamily="34" charset="0"/>
              </a:rPr>
              <a:t>Sub aspectul treptelor majore de relief, România poate fi caracterizată prin proporționalitatea celor trei trepte majore</a:t>
            </a:r>
            <a:r>
              <a:rPr lang="en-US" sz="1200" dirty="0">
                <a:solidFill>
                  <a:srgbClr val="000000"/>
                </a:solidFill>
                <a:latin typeface="Arial" panose="020B0604020202020204" pitchFamily="34" charset="0"/>
                <a:ea typeface="Calibri" pitchFamily="34" charset="0"/>
                <a:cs typeface="Arial" panose="020B0604020202020204" pitchFamily="34" charset="0"/>
              </a:rPr>
              <a:t>.</a:t>
            </a:r>
          </a:p>
          <a:p>
            <a:pPr marL="0" indent="542925" algn="just">
              <a:buNone/>
            </a:pPr>
            <a:endParaRPr lang="ro-RO" sz="1200" dirty="0">
              <a:solidFill>
                <a:srgbClr val="000000"/>
              </a:solidFill>
              <a:latin typeface="Arial" panose="020B0604020202020204" pitchFamily="34" charset="0"/>
              <a:ea typeface="Calibri" pitchFamily="34" charset="0"/>
              <a:cs typeface="Arial" panose="020B0604020202020204" pitchFamily="34" charset="0"/>
            </a:endParaRP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5</a:t>
            </a:r>
          </a:p>
          <a:p>
            <a:r>
              <a:rPr lang="ro-RO" sz="1000" dirty="0"/>
              <a:t>Proba de evaluare a competențelor digitale - document de lucru</a:t>
            </a:r>
            <a:endParaRPr lang="en-GB" sz="1000" dirty="0"/>
          </a:p>
        </p:txBody>
      </p:sp>
      <p:pic>
        <p:nvPicPr>
          <p:cNvPr id="3" name="Picture 2" descr="A map of europe with red lines&#10;&#10;Description automatically generated">
            <a:extLst>
              <a:ext uri="{FF2B5EF4-FFF2-40B4-BE49-F238E27FC236}">
                <a16:creationId xmlns:a16="http://schemas.microsoft.com/office/drawing/2014/main" id="{7EEC1591-FDC0-BB02-6C85-D78CD5CC62FA}"/>
              </a:ext>
            </a:extLst>
          </p:cNvPr>
          <p:cNvPicPr>
            <a:picLocks noChangeAspect="1"/>
          </p:cNvPicPr>
          <p:nvPr/>
        </p:nvPicPr>
        <p:blipFill>
          <a:blip r:embed="rId2"/>
          <a:stretch>
            <a:fillRect/>
          </a:stretch>
        </p:blipFill>
        <p:spPr>
          <a:xfrm>
            <a:off x="5119542" y="1268760"/>
            <a:ext cx="3531870" cy="287972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marL="0" marR="0" indent="0" algn="just">
              <a:lnSpc>
                <a:spcPct val="115000"/>
              </a:lnSpc>
              <a:spcBef>
                <a:spcPts val="300"/>
              </a:spcBef>
              <a:buNone/>
            </a:pPr>
            <a:r>
              <a:rPr lang="ro-RO" sz="1200" dirty="0">
                <a:effectLst/>
                <a:latin typeface="Arial" panose="020B0604020202020204" pitchFamily="34" charset="0"/>
                <a:ea typeface="Calibri" panose="020F0502020204030204" pitchFamily="34" charset="0"/>
                <a:cs typeface="Times New Roman" panose="02020603050405020304" pitchFamily="18" charset="0"/>
              </a:rPr>
              <a:t>Trepte de relief:</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300"/>
              </a:spcBef>
              <a:buFont typeface="+mj-lt"/>
              <a:buAutoNum type="arabi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Munți și depresiuni intramontane (28%)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300"/>
              </a:spcBef>
              <a:buFont typeface="+mj-lt"/>
              <a:buAutoNum type="alphaL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Munți înalți (alt. &gt;1500 m) (4%)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300"/>
              </a:spcBef>
              <a:buFont typeface="+mj-lt"/>
              <a:buAutoNum type="alphaL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Munți de altitudine mijlocie (1000–1500 m) și munți joși (sub 1000 m) (17%)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300"/>
              </a:spcBef>
              <a:buFont typeface="+mj-lt"/>
              <a:buAutoNum type="alphaL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Depresiuni intramontane mari (7%)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300"/>
              </a:spcBef>
              <a:buFont typeface="+mj-lt"/>
              <a:buAutoNum type="arabi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Dealuri, podișuri și depresiuni </a:t>
            </a:r>
            <a:r>
              <a:rPr lang="ro-RO" sz="1200" dirty="0" err="1">
                <a:effectLst/>
                <a:latin typeface="Arial" panose="020B0604020202020204" pitchFamily="34" charset="0"/>
                <a:ea typeface="Calibri" panose="020F0502020204030204" pitchFamily="34" charset="0"/>
                <a:cs typeface="Times New Roman" panose="02020603050405020304" pitchFamily="18" charset="0"/>
              </a:rPr>
              <a:t>intradeluroase</a:t>
            </a:r>
            <a:r>
              <a:rPr lang="ro-RO" sz="1200" dirty="0">
                <a:effectLst/>
                <a:latin typeface="Arial" panose="020B0604020202020204" pitchFamily="34" charset="0"/>
                <a:ea typeface="Calibri" panose="020F0502020204030204" pitchFamily="34" charset="0"/>
                <a:cs typeface="Times New Roman" panose="02020603050405020304" pitchFamily="18" charset="0"/>
              </a:rPr>
              <a:t> (42%) Dealuri și podișuri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300"/>
              </a:spcBef>
              <a:buFont typeface="+mj-lt"/>
              <a:buAutoNum type="alphaL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înalte (16%)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300"/>
              </a:spcBef>
              <a:buFont typeface="+mj-lt"/>
              <a:buAutoNum type="alphaL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joase (12%)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300"/>
              </a:spcBef>
              <a:buFont typeface="+mj-lt"/>
              <a:buAutoNum type="alphaL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arii depresionare, dealuri și culoare în cadrul dealurilor și podișurilor (14%)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300"/>
              </a:spcBef>
              <a:buFont typeface="+mj-lt"/>
              <a:buAutoNum type="arabi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Câmpii (30%) : câmpii înalte (câmpii piemontane și tabulare) (23%); câmpii joase: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300"/>
              </a:spcBef>
              <a:buFont typeface="+mj-lt"/>
              <a:buAutoNum type="alphaL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câmpii de subsidență și luncă,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300"/>
              </a:spcBef>
              <a:buFont typeface="+mj-lt"/>
              <a:buAutoNum type="alphaL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câmpii deltaice și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gn="just">
              <a:lnSpc>
                <a:spcPct val="115000"/>
              </a:lnSpc>
              <a:spcBef>
                <a:spcPts val="300"/>
              </a:spcBef>
              <a:spcAft>
                <a:spcPts val="1000"/>
              </a:spcAft>
              <a:buFont typeface="+mj-lt"/>
              <a:buAutoNum type="alphaLcPeriod"/>
            </a:pPr>
            <a:r>
              <a:rPr lang="ro-RO" sz="1200" dirty="0">
                <a:effectLst/>
                <a:latin typeface="Arial" panose="020B0604020202020204" pitchFamily="34" charset="0"/>
                <a:ea typeface="Calibri" panose="020F0502020204030204" pitchFamily="34" charset="0"/>
                <a:cs typeface="Times New Roman" panose="02020603050405020304" pitchFamily="18" charset="0"/>
              </a:rPr>
              <a:t>maritime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a:t>Examenul național de bacalaureat 20</a:t>
            </a:r>
            <a:r>
              <a:rPr lang="en-US" sz="1000" dirty="0"/>
              <a:t>2</a:t>
            </a:r>
            <a:r>
              <a:rPr lang="ro-RO" sz="1000" dirty="0"/>
              <a:t>5 </a:t>
            </a:r>
          </a:p>
          <a:p>
            <a:r>
              <a:rPr lang="ro-RO" sz="1000" dirty="0"/>
              <a:t>Proba de evaluare a competențelor </a:t>
            </a:r>
            <a:r>
              <a:rPr lang="ro-RO" sz="1000"/>
              <a:t>digitale - </a:t>
            </a:r>
            <a:r>
              <a:rPr lang="ro-RO" sz="1000" dirty="0"/>
              <a:t>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133</TotalTime>
  <Words>408</Words>
  <Application>Microsoft Office PowerPoint</Application>
  <PresentationFormat>Expunere pe ecran (4:3)</PresentationFormat>
  <Paragraphs>26</Paragraphs>
  <Slides>3</Slides>
  <Notes>0</Notes>
  <HiddenSlides>0</HiddenSlides>
  <MMClips>0</MMClips>
  <ScaleCrop>false</ScaleCrop>
  <HeadingPairs>
    <vt:vector size="6" baseType="variant">
      <vt:variant>
        <vt:lpstr>Fonturi utilizate</vt:lpstr>
      </vt:variant>
      <vt:variant>
        <vt:i4>3</vt:i4>
      </vt:variant>
      <vt:variant>
        <vt:lpstr>Temă</vt:lpstr>
      </vt:variant>
      <vt:variant>
        <vt:i4>1</vt:i4>
      </vt:variant>
      <vt:variant>
        <vt:lpstr>Titluri diapozitive</vt:lpstr>
      </vt:variant>
      <vt:variant>
        <vt:i4>3</vt:i4>
      </vt:variant>
    </vt:vector>
  </HeadingPairs>
  <TitlesOfParts>
    <vt:vector size="7" baseType="lpstr">
      <vt:lpstr>Arial</vt:lpstr>
      <vt:lpstr>Calibri</vt:lpstr>
      <vt:lpstr>Times New Roman</vt:lpstr>
      <vt:lpstr>Office Theme</vt:lpstr>
      <vt:lpstr>SPAȚIUL ROMÂNESC ȘI SPAȚIUL EUROPEAN</vt:lpstr>
      <vt:lpstr>Prezentare PowerPoint</vt:lpstr>
      <vt:lpstr>Prezentare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Informatica</cp:lastModifiedBy>
  <cp:revision>83</cp:revision>
  <dcterms:created xsi:type="dcterms:W3CDTF">2010-01-11T15:51:42Z</dcterms:created>
  <dcterms:modified xsi:type="dcterms:W3CDTF">2025-02-05T10:48:09Z</dcterms:modified>
</cp:coreProperties>
</file>