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16.01.2025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16.01.2025</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16.01.2025</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16.01.2025</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16.01.2025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16.01.2025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16.01.2025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dirty="0">
                <a:solidFill>
                  <a:srgbClr val="000000"/>
                </a:solidFill>
                <a:latin typeface="Arial" charset="0"/>
              </a:rPr>
              <a:t>STATELE UNIUNII EUROPENE</a:t>
            </a:r>
            <a:endParaRPr lang="it-IT" sz="1400" b="1" dirty="0">
              <a:solidFill>
                <a:srgbClr val="000000"/>
              </a:solidFill>
              <a:latin typeface="Arial" charset="0"/>
            </a:endParaRPr>
          </a:p>
        </p:txBody>
      </p:sp>
      <p:sp>
        <p:nvSpPr>
          <p:cNvPr id="2051" name="Subtitle 2"/>
          <p:cNvSpPr>
            <a:spLocks noGrp="1"/>
          </p:cNvSpPr>
          <p:nvPr>
            <p:ph type="subTitle" idx="1"/>
          </p:nvPr>
        </p:nvSpPr>
        <p:spPr>
          <a:xfrm>
            <a:off x="928662" y="3886200"/>
            <a:ext cx="6843738" cy="685800"/>
          </a:xfrm>
        </p:spPr>
        <p:txBody>
          <a:bodyPr/>
          <a:lstStyle/>
          <a:p>
            <a:pPr eaLnBrk="1" hangingPunct="1"/>
            <a:r>
              <a:rPr lang="vi-VN" sz="1000" dirty="0">
                <a:solidFill>
                  <a:schemeClr val="tx1"/>
                </a:solidFill>
                <a:latin typeface="Arial" panose="020B0604020202020204" pitchFamily="34" charset="0"/>
                <a:cs typeface="Arial" panose="020B0604020202020204" pitchFamily="34" charset="0"/>
              </a:rPr>
              <a:t>(Adaptat după </a:t>
            </a:r>
            <a:r>
              <a:rPr lang="vi-VN" sz="1000" i="1" dirty="0">
                <a:solidFill>
                  <a:schemeClr val="tx1"/>
                </a:solidFill>
                <a:latin typeface="Arial" panose="020B0604020202020204" pitchFamily="34" charset="0"/>
                <a:cs typeface="Arial" panose="020B0604020202020204" pitchFamily="34" charset="0"/>
              </a:rPr>
              <a:t>Manualul de </a:t>
            </a:r>
            <a:r>
              <a:rPr lang="ro-RO" sz="1000" i="1" dirty="0">
                <a:solidFill>
                  <a:schemeClr val="tx1"/>
                </a:solidFill>
                <a:latin typeface="Arial" panose="020B0604020202020204" pitchFamily="34" charset="0"/>
                <a:cs typeface="Arial" panose="020B0604020202020204" pitchFamily="34" charset="0"/>
              </a:rPr>
              <a:t>Geografie</a:t>
            </a:r>
            <a:r>
              <a:rPr lang="vi-VN" sz="1000" i="1" dirty="0">
                <a:solidFill>
                  <a:schemeClr val="tx1"/>
                </a:solidFill>
                <a:latin typeface="Arial" panose="020B0604020202020204" pitchFamily="34" charset="0"/>
                <a:cs typeface="Arial" panose="020B0604020202020204" pitchFamily="34" charset="0"/>
              </a:rPr>
              <a:t>, clasa a X</a:t>
            </a:r>
            <a:r>
              <a:rPr lang="ro-RO" sz="1000" i="1" dirty="0">
                <a:solidFill>
                  <a:schemeClr val="tx1"/>
                </a:solidFill>
                <a:latin typeface="Arial" panose="020B0604020202020204" pitchFamily="34" charset="0"/>
                <a:cs typeface="Arial" panose="020B0604020202020204" pitchFamily="34" charset="0"/>
              </a:rPr>
              <a:t>II</a:t>
            </a:r>
            <a:r>
              <a:rPr lang="vi-VN" sz="1000" i="1" dirty="0">
                <a:solidFill>
                  <a:schemeClr val="tx1"/>
                </a:solidFill>
                <a:latin typeface="Arial" panose="020B0604020202020204" pitchFamily="34" charset="0"/>
                <a:cs typeface="Arial" panose="020B0604020202020204" pitchFamily="34" charset="0"/>
              </a:rPr>
              <a:t>-a</a:t>
            </a:r>
            <a:r>
              <a:rPr lang="vi-VN" sz="1000" dirty="0">
                <a:solidFill>
                  <a:schemeClr val="tx1"/>
                </a:solidFill>
                <a:latin typeface="Arial" panose="020B0604020202020204" pitchFamily="34" charset="0"/>
                <a:cs typeface="Arial" panose="020B0604020202020204" pitchFamily="34" charset="0"/>
              </a:rPr>
              <a:t>, </a:t>
            </a:r>
            <a:r>
              <a:rPr lang="ro-RO" sz="1000" dirty="0">
                <a:solidFill>
                  <a:schemeClr val="tx1"/>
                </a:solidFill>
                <a:latin typeface="Arial" panose="020B0604020202020204" pitchFamily="34" charset="0"/>
                <a:cs typeface="Arial" panose="020B0604020202020204" pitchFamily="34" charset="0"/>
              </a:rPr>
              <a:t>Octavian Mândruț</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5</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3455615" cy="5689600"/>
          </a:xfrm>
        </p:spPr>
        <p:txBody>
          <a:bodyPr/>
          <a:lstStyle/>
          <a:p>
            <a:pPr marL="0" indent="542925" algn="just">
              <a:lnSpc>
                <a:spcPct val="115000"/>
              </a:lnSpc>
              <a:buNone/>
            </a:pPr>
            <a:r>
              <a:rPr lang="ro-RO" sz="1200" dirty="0">
                <a:solidFill>
                  <a:srgbClr val="000000"/>
                </a:solidFill>
                <a:latin typeface="Arial" panose="020B0604020202020204" pitchFamily="34" charset="0"/>
                <a:ea typeface="Calibri" pitchFamily="34" charset="0"/>
                <a:cs typeface="Arial" panose="020B0604020202020204" pitchFamily="34" charset="0"/>
              </a:rPr>
              <a:t>Poziția geografică a fiecărei țări se diferențiază în raport de amplasarea sa teritorială în Europa, față de celelalte țări ale Uniunii Europene, la care se adaugă elemente geografice clasice (poziția matematică, accesul la mări și oceane, poziția în raport cu anumite elemente geografice de reper). </a:t>
            </a:r>
            <a:r>
              <a:rPr lang="en-US" sz="1200" dirty="0">
                <a:solidFill>
                  <a:srgbClr val="000000"/>
                </a:solidFill>
                <a:latin typeface="Arial" panose="020B0604020202020204" pitchFamily="34" charset="0"/>
                <a:ea typeface="Calibri" pitchFamily="34" charset="0"/>
                <a:cs typeface="Arial" panose="020B0604020202020204" pitchFamily="34" charset="0"/>
              </a:rPr>
              <a:t>[...]</a:t>
            </a:r>
            <a:endParaRPr lang="ro-RO"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lnSpc>
                <a:spcPct val="115000"/>
              </a:lnSpc>
              <a:buNone/>
            </a:pPr>
            <a:r>
              <a:rPr lang="ro-RO" sz="1200" dirty="0">
                <a:solidFill>
                  <a:srgbClr val="000000"/>
                </a:solidFill>
                <a:latin typeface="Arial" panose="020B0604020202020204" pitchFamily="34" charset="0"/>
                <a:ea typeface="Calibri" pitchFamily="34" charset="0"/>
                <a:cs typeface="Arial" panose="020B0604020202020204" pitchFamily="34" charset="0"/>
              </a:rPr>
              <a:t>Întinderea statelor componente se caracterizează, pe ansamblu, prin predominarea țărilor cu suprafețe mici. De altfel, la nivel mondial, țările europene au întinderi medii, mijlocii și mici. Între cele mai întinse state (Franța și Spania) și cele mai mici (Cipru și Malta) există suprafețe intermediare (</a:t>
            </a:r>
            <a:r>
              <a:rPr lang="ro-RO" sz="1200">
                <a:solidFill>
                  <a:srgbClr val="000000"/>
                </a:solidFill>
                <a:latin typeface="Arial" panose="020B0604020202020204" pitchFamily="34" charset="0"/>
                <a:ea typeface="Calibri" pitchFamily="34" charset="0"/>
                <a:cs typeface="Arial" panose="020B0604020202020204" pitchFamily="34" charset="0"/>
              </a:rPr>
              <a:t>sub 100000 </a:t>
            </a:r>
            <a:r>
              <a:rPr lang="ro-RO" sz="1200" dirty="0" err="1">
                <a:solidFill>
                  <a:srgbClr val="000000"/>
                </a:solidFill>
                <a:latin typeface="Arial" panose="020B0604020202020204" pitchFamily="34" charset="0"/>
                <a:ea typeface="Calibri" pitchFamily="34" charset="0"/>
                <a:cs typeface="Arial" panose="020B0604020202020204" pitchFamily="34" charset="0"/>
              </a:rPr>
              <a:t>km</a:t>
            </a:r>
            <a:r>
              <a:rPr lang="ro-RO" sz="1200" baseline="30000" dirty="0" err="1">
                <a:solidFill>
                  <a:srgbClr val="000000"/>
                </a:solidFill>
                <a:latin typeface="Arial" panose="020B0604020202020204" pitchFamily="34" charset="0"/>
                <a:ea typeface="Calibri" pitchFamily="34" charset="0"/>
                <a:cs typeface="Arial" panose="020B0604020202020204" pitchFamily="34" charset="0"/>
              </a:rPr>
              <a:t>2</a:t>
            </a:r>
            <a:r>
              <a:rPr lang="ro-RO" sz="1200" dirty="0">
                <a:solidFill>
                  <a:srgbClr val="000000"/>
                </a:solidFill>
                <a:latin typeface="Arial" panose="020B0604020202020204" pitchFamily="34" charset="0"/>
                <a:ea typeface="Calibri" pitchFamily="34" charset="0"/>
                <a:cs typeface="Arial" panose="020B0604020202020204" pitchFamily="34" charset="0"/>
              </a:rPr>
              <a:t>), caracteristice unui număr mare de țări.</a:t>
            </a:r>
          </a:p>
          <a:p>
            <a:pPr marL="0" indent="542925" algn="just">
              <a:lnSpc>
                <a:spcPct val="115000"/>
              </a:lnSpc>
              <a:buNone/>
            </a:pPr>
            <a:r>
              <a:rPr lang="ro-RO" sz="1200" dirty="0">
                <a:solidFill>
                  <a:srgbClr val="000000"/>
                </a:solidFill>
                <a:latin typeface="Arial" panose="020B0604020202020204" pitchFamily="34" charset="0"/>
                <a:ea typeface="Calibri" pitchFamily="34" charset="0"/>
                <a:cs typeface="Arial" panose="020B0604020202020204" pitchFamily="34" charset="0"/>
              </a:rPr>
              <a:t>Caracteristicile naturale diferă în raport de regiunea geografică în care sunt situate. Pentru țara noastră, spre exemplu, sunt definitorii și semnificative prezența Carpaților, a Dunării și a Mării Negre. [...] </a:t>
            </a:r>
          </a:p>
          <a:p>
            <a:pPr marL="0" indent="542925" algn="just">
              <a:lnSpc>
                <a:spcPct val="115000"/>
              </a:lnSpc>
              <a:buNone/>
            </a:pPr>
            <a:r>
              <a:rPr lang="ro-RO" sz="1200" dirty="0">
                <a:solidFill>
                  <a:srgbClr val="000000"/>
                </a:solidFill>
                <a:latin typeface="Arial" panose="020B0604020202020204" pitchFamily="34" charset="0"/>
                <a:ea typeface="Calibri" pitchFamily="34" charset="0"/>
                <a:cs typeface="Arial" panose="020B0604020202020204" pitchFamily="34" charset="0"/>
              </a:rPr>
              <a:t>Populația fiecărei țări diferă de la câteva sute de mii (Malta, Cipru), la peste 50 de milioane (Germania, Regatul Unit, Italia, Franța). Cel mai populat stat este Germania (cu peste 82 milioane locuitori).</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5</a:t>
            </a:r>
          </a:p>
          <a:p>
            <a:r>
              <a:rPr lang="ro-RO" sz="1000" dirty="0"/>
              <a:t>Proba de evaluare a competențelor digitale - document de lucru</a:t>
            </a:r>
            <a:endParaRPr lang="en-GB" sz="1000" dirty="0"/>
          </a:p>
        </p:txBody>
      </p:sp>
      <p:pic>
        <p:nvPicPr>
          <p:cNvPr id="3" name="Picture 2">
            <a:extLst>
              <a:ext uri="{FF2B5EF4-FFF2-40B4-BE49-F238E27FC236}">
                <a16:creationId xmlns:a16="http://schemas.microsoft.com/office/drawing/2014/main" id="{2CBDF298-62E4-5462-3631-BCE3EA1C73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1988820"/>
            <a:ext cx="2880360" cy="28803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ro-RO" sz="1200" dirty="0">
                <a:latin typeface="Arial" pitchFamily="34" charset="0"/>
                <a:cs typeface="Arial" pitchFamily="34" charset="0"/>
              </a:rPr>
              <a:t>Franța: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Mediul natural [...] cuprinde o varietate de caracteristici, influențate de poziția geografică și de dezvoltarea verticală a reliefului [...];</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Potențialul uman a avut un rol foarte important în istoria și evoluția Franței [...];</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Structura economică: este a șasea putere economică mondială, are o agricultură comercială modernă, industrii de vârf, transporturi moderne și o prezență activă în lumea contemporană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Germania</a:t>
            </a:r>
            <a:r>
              <a:rPr lang="en-US" sz="1200" dirty="0">
                <a:latin typeface="Arial" pitchFamily="34" charset="0"/>
                <a:cs typeface="Arial" pitchFamily="34" charset="0"/>
              </a:rPr>
              <a:t>:</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Mediul natural este rezultat al poziției pe care o are această țară în centrul Europei [...];</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Potențialul uman este ridicat, Germania fiind cel mai populat stat european [...];</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Structura economică. În cazul industriei constructoare de mașini, deține aproape 1/5 din producția mondială […]</a:t>
            </a:r>
            <a:r>
              <a:rPr lang="en-US" sz="1200" dirty="0">
                <a:latin typeface="Arial" pitchFamily="34" charset="0"/>
                <a:cs typeface="Arial" pitchFamily="34" charset="0"/>
              </a:rPr>
              <a:t>.</a:t>
            </a:r>
            <a:endParaRPr lang="ro-RO" sz="1200" dirty="0">
              <a:latin typeface="Arial" pitchFamily="34" charset="0"/>
              <a:cs typeface="Arial" pitchFamily="34" charset="0"/>
            </a:endParaRPr>
          </a:p>
          <a:p>
            <a:pPr marL="0" lvl="1" indent="538163" algn="just" eaLnBrk="1" hangingPunct="1">
              <a:spcBef>
                <a:spcPct val="0"/>
              </a:spcBef>
              <a:buFont typeface="+mj-lt"/>
              <a:buAutoNum type="arabicPeriod"/>
            </a:pPr>
            <a:r>
              <a:rPr lang="ro-RO" sz="1200" dirty="0">
                <a:latin typeface="Arial" pitchFamily="34" charset="0"/>
                <a:cs typeface="Arial" pitchFamily="34" charset="0"/>
              </a:rPr>
              <a:t>Italia</a:t>
            </a:r>
            <a:r>
              <a:rPr lang="en-US" sz="1200" dirty="0">
                <a:latin typeface="Arial" pitchFamily="34" charset="0"/>
                <a:cs typeface="Arial" pitchFamily="34" charset="0"/>
              </a:rPr>
              <a:t>:</a:t>
            </a:r>
            <a:endParaRPr lang="ro-RO" sz="1200" dirty="0">
              <a:latin typeface="Arial" pitchFamily="34" charset="0"/>
              <a:cs typeface="Arial" pitchFamily="34" charset="0"/>
            </a:endParaRP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Mediul natural al Italiei [...] este predominant </a:t>
            </a:r>
            <a:r>
              <a:rPr lang="ro-RO" sz="1200" dirty="0" err="1">
                <a:latin typeface="Arial" pitchFamily="34" charset="0"/>
                <a:cs typeface="Arial" pitchFamily="34" charset="0"/>
              </a:rPr>
              <a:t>mediteranean</a:t>
            </a:r>
            <a:r>
              <a:rPr lang="ro-RO" sz="1200" dirty="0">
                <a:latin typeface="Arial" pitchFamily="34" charset="0"/>
                <a:cs typeface="Arial" pitchFamily="34" charset="0"/>
              </a:rPr>
              <a:t>, cu o etajare verticală în Munții Alpi [...];</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Potențialul uman și economic al teritoriului Italiei a fost întotdeauna deosebit de semnificativ în cadrul culturii și civilizației </a:t>
            </a:r>
            <a:r>
              <a:rPr lang="ro-RO" sz="1200">
                <a:latin typeface="Arial" pitchFamily="34" charset="0"/>
                <a:cs typeface="Arial" pitchFamily="34" charset="0"/>
              </a:rPr>
              <a:t>mondiale [...]</a:t>
            </a:r>
            <a:r>
              <a:rPr lang="en-US" sz="1200">
                <a:latin typeface="Arial" pitchFamily="34" charset="0"/>
                <a:cs typeface="Arial" pitchFamily="34" charset="0"/>
              </a:rPr>
              <a:t>.</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5 </a:t>
            </a:r>
          </a:p>
          <a:p>
            <a:r>
              <a:rPr lang="ro-RO" sz="1000" dirty="0"/>
              <a:t>Proba de evaluare a competențelor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422</Words>
  <Application>Microsoft Office PowerPoint</Application>
  <PresentationFormat>Expunere pe ecran (4:3)</PresentationFormat>
  <Paragraphs>23</Paragraphs>
  <Slides>3</Slides>
  <Notes>0</Notes>
  <HiddenSlides>0</HiddenSlides>
  <MMClips>0</MMClips>
  <ScaleCrop>false</ScaleCrop>
  <HeadingPairs>
    <vt:vector size="6" baseType="variant">
      <vt:variant>
        <vt:lpstr>Fonturi utilizate</vt:lpstr>
      </vt:variant>
      <vt:variant>
        <vt:i4>2</vt:i4>
      </vt:variant>
      <vt:variant>
        <vt:lpstr>Temă</vt:lpstr>
      </vt:variant>
      <vt:variant>
        <vt:i4>1</vt:i4>
      </vt:variant>
      <vt:variant>
        <vt:lpstr>Titluri diapozitive</vt:lpstr>
      </vt:variant>
      <vt:variant>
        <vt:i4>3</vt:i4>
      </vt:variant>
    </vt:vector>
  </HeadingPairs>
  <TitlesOfParts>
    <vt:vector size="6" baseType="lpstr">
      <vt:lpstr>Arial</vt:lpstr>
      <vt:lpstr>Calibri</vt:lpstr>
      <vt:lpstr>Office Theme</vt:lpstr>
      <vt:lpstr>STATELE UNIUNII EUROPENE</vt:lpstr>
      <vt:lpstr>Prezentare PowerPoint</vt:lpstr>
      <vt:lpstr>Prezentare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PCsedinta</cp:lastModifiedBy>
  <cp:revision>88</cp:revision>
  <dcterms:created xsi:type="dcterms:W3CDTF">2010-01-11T15:51:42Z</dcterms:created>
  <dcterms:modified xsi:type="dcterms:W3CDTF">2025-01-16T13:12:47Z</dcterms:modified>
</cp:coreProperties>
</file>